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55"/>
  </p:notesMasterIdLst>
  <p:sldIdLst>
    <p:sldId id="256" r:id="rId3"/>
    <p:sldId id="257" r:id="rId4"/>
    <p:sldId id="366" r:id="rId5"/>
    <p:sldId id="369" r:id="rId6"/>
    <p:sldId id="341" r:id="rId7"/>
    <p:sldId id="346" r:id="rId8"/>
    <p:sldId id="347" r:id="rId9"/>
    <p:sldId id="349" r:id="rId10"/>
    <p:sldId id="352" r:id="rId11"/>
    <p:sldId id="353" r:id="rId12"/>
    <p:sldId id="370" r:id="rId13"/>
    <p:sldId id="258" r:id="rId14"/>
    <p:sldId id="259" r:id="rId15"/>
    <p:sldId id="261" r:id="rId16"/>
    <p:sldId id="263" r:id="rId17"/>
    <p:sldId id="264" r:id="rId18"/>
    <p:sldId id="373" r:id="rId19"/>
    <p:sldId id="267" r:id="rId20"/>
    <p:sldId id="268" r:id="rId21"/>
    <p:sldId id="368" r:id="rId22"/>
    <p:sldId id="269" r:id="rId23"/>
    <p:sldId id="270" r:id="rId24"/>
    <p:sldId id="271" r:id="rId25"/>
    <p:sldId id="272" r:id="rId26"/>
    <p:sldId id="273" r:id="rId27"/>
    <p:sldId id="275" r:id="rId28"/>
    <p:sldId id="374" r:id="rId29"/>
    <p:sldId id="357" r:id="rId30"/>
    <p:sldId id="358" r:id="rId31"/>
    <p:sldId id="359" r:id="rId32"/>
    <p:sldId id="360" r:id="rId33"/>
    <p:sldId id="283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284" r:id="rId42"/>
    <p:sldId id="340" r:id="rId43"/>
    <p:sldId id="280" r:id="rId44"/>
    <p:sldId id="281" r:id="rId45"/>
    <p:sldId id="282" r:id="rId46"/>
    <p:sldId id="285" r:id="rId47"/>
    <p:sldId id="286" r:id="rId48"/>
    <p:sldId id="287" r:id="rId49"/>
    <p:sldId id="288" r:id="rId50"/>
    <p:sldId id="289" r:id="rId51"/>
    <p:sldId id="290" r:id="rId52"/>
    <p:sldId id="365" r:id="rId53"/>
    <p:sldId id="291" r:id="rId54"/>
  </p:sldIdLst>
  <p:sldSz cx="12192000" cy="6858000"/>
  <p:notesSz cx="7315200" cy="9601200"/>
  <p:embeddedFontLst>
    <p:embeddedFont>
      <p:font typeface="Calibri" panose="020F0502020204030204" pitchFamily="34" charset="0"/>
      <p:regular r:id="rId56"/>
      <p:bold r:id="rId57"/>
      <p:italic r:id="rId58"/>
      <p:boldItalic r:id="rId59"/>
    </p:embeddedFont>
    <p:embeddedFont>
      <p:font typeface="Cambria" panose="02040503050406030204" pitchFamily="18" charset="0"/>
      <p:regular r:id="rId60"/>
      <p:bold r:id="rId61"/>
      <p:italic r:id="rId62"/>
      <p:boldItalic r:id="rId63"/>
    </p:embeddedFont>
    <p:embeddedFont>
      <p:font typeface="Libre Baskerville" panose="02000000000000000000" pitchFamily="2" charset="0"/>
      <p:regular r:id="rId64"/>
      <p:bold r:id="rId65"/>
      <p:italic r:id="rId6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40099D-D29D-4AC9-810D-B940D6D72B25}" v="3" dt="2023-03-13T22:51:19.2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33"/>
    <p:restoredTop sz="85784" autoAdjust="0"/>
  </p:normalViewPr>
  <p:slideViewPr>
    <p:cSldViewPr snapToGrid="0">
      <p:cViewPr varScale="1">
        <p:scale>
          <a:sx n="99" d="100"/>
          <a:sy n="99" d="100"/>
        </p:scale>
        <p:origin x="112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font" Target="fonts/font8.fntdata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font" Target="fonts/font3.fntdata"/><Relationship Id="rId66" Type="http://schemas.openxmlformats.org/officeDocument/2006/relationships/font" Target="fonts/font11.fntdata"/><Relationship Id="rId5" Type="http://schemas.openxmlformats.org/officeDocument/2006/relationships/slide" Target="slides/slide3.xml"/><Relationship Id="rId61" Type="http://schemas.openxmlformats.org/officeDocument/2006/relationships/font" Target="fonts/font6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1.fntdata"/><Relationship Id="rId64" Type="http://schemas.openxmlformats.org/officeDocument/2006/relationships/font" Target="fonts/font9.fntdata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microsoft.com/office/2015/10/relationships/revisionInfo" Target="revisionInfo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4.fntdata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font" Target="fonts/font7.fntdata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font" Target="fonts/font2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font" Target="fonts/font5.fntdata"/><Relationship Id="rId65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b Eddington" userId="S17Ge/pP64XMnrFLx1mneRosH5u3iWqeCYI7nx+9f/s=" providerId="None" clId="Web-{4A40099D-D29D-4AC9-810D-B940D6D72B25}"/>
    <pc:docChg chg="addSld delSld">
      <pc:chgData name="Jacob Eddington" userId="S17Ge/pP64XMnrFLx1mneRosH5u3iWqeCYI7nx+9f/s=" providerId="None" clId="Web-{4A40099D-D29D-4AC9-810D-B940D6D72B25}" dt="2023-03-13T22:51:19.245" v="2"/>
      <pc:docMkLst>
        <pc:docMk/>
      </pc:docMkLst>
      <pc:sldChg chg="del">
        <pc:chgData name="Jacob Eddington" userId="S17Ge/pP64XMnrFLx1mneRosH5u3iWqeCYI7nx+9f/s=" providerId="None" clId="Web-{4A40099D-D29D-4AC9-810D-B940D6D72B25}" dt="2023-03-13T22:47:23.899" v="0"/>
        <pc:sldMkLst>
          <pc:docMk/>
          <pc:sldMk cId="0" sldId="260"/>
        </pc:sldMkLst>
      </pc:sldChg>
      <pc:sldChg chg="del">
        <pc:chgData name="Jacob Eddington" userId="S17Ge/pP64XMnrFLx1mneRosH5u3iWqeCYI7nx+9f/s=" providerId="None" clId="Web-{4A40099D-D29D-4AC9-810D-B940D6D72B25}" dt="2023-03-13T22:47:27.102" v="1"/>
        <pc:sldMkLst>
          <pc:docMk/>
          <pc:sldMk cId="0" sldId="262"/>
        </pc:sldMkLst>
      </pc:sldChg>
      <pc:sldChg chg="add">
        <pc:chgData name="Jacob Eddington" userId="S17Ge/pP64XMnrFLx1mneRosH5u3iWqeCYI7nx+9f/s=" providerId="None" clId="Web-{4A40099D-D29D-4AC9-810D-B940D6D72B25}" dt="2023-03-13T22:51:19.245" v="2"/>
        <pc:sldMkLst>
          <pc:docMk/>
          <pc:sldMk cId="3091883934" sldId="3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r>
              <a:rPr lang="en-US" dirty="0"/>
              <a:t>International Security Office. </a:t>
            </a:r>
            <a:endParaRPr lang="en-US" sz="1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We're a separate office from ISP.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We work closely with ISP.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Why are we here? Not just an information dump. So you have the tools you'll need abroad. </a:t>
            </a:r>
          </a:p>
          <a:p>
            <a:pPr marL="0" indent="0">
              <a:buNone/>
            </a:pPr>
            <a:r>
              <a:rPr lang="en-US" dirty="0"/>
              <a:t>-Resources &amp; information</a:t>
            </a:r>
          </a:p>
          <a:p>
            <a:pPr marL="0" indent="0">
              <a:buNone/>
            </a:pPr>
            <a:r>
              <a:rPr lang="en-US" dirty="0"/>
              <a:t>-Personal security/emergency action/situational awareness/etc.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23680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This is the one-stop shop for basic information for general travelers put out by the U.S. government about other countries. </a:t>
            </a:r>
            <a:r>
              <a:rPr lang="en-US" sz="1200" dirty="0" err="1"/>
              <a:t>Safety&amp;Security</a:t>
            </a:r>
            <a:r>
              <a:rPr lang="en-US" sz="1200" dirty="0"/>
              <a:t>, Local tabs</a:t>
            </a:r>
          </a:p>
          <a:p>
            <a:pPr marL="0" indent="0">
              <a:buNone/>
            </a:pPr>
            <a:endParaRPr lang="en-US" sz="1200" dirty="0"/>
          </a:p>
          <a:p>
            <a:pPr marL="0" indent="0" defTabSz="966612">
              <a:buNone/>
              <a:defRPr/>
            </a:pPr>
            <a:r>
              <a:rPr lang="en-US" sz="1200" dirty="0"/>
              <a:t>Brief explanation of the Travel Advisory Levels and what a country’s level might mean. Have them read the Travel Advisory</a:t>
            </a:r>
          </a:p>
          <a:p>
            <a:pPr marL="0" indent="0">
              <a:buNone/>
            </a:pPr>
            <a:endParaRPr lang="en-US" sz="1200" dirty="0"/>
          </a:p>
          <a:p>
            <a:pPr marL="181240" indent="-181240"/>
            <a:r>
              <a:rPr lang="en-US" sz="1200" dirty="0"/>
              <a:t>Passport issues. If you lose your passport, the embassy can help facilitate a replacement. </a:t>
            </a:r>
          </a:p>
          <a:p>
            <a:pPr marL="181240" indent="-181240"/>
            <a:r>
              <a:rPr lang="en-US" sz="1200" dirty="0"/>
              <a:t>Legal issues. If you’re arrested or find yourself in any other legal issue, call the embassy before anyone else. </a:t>
            </a:r>
          </a:p>
        </p:txBody>
      </p:sp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Stated purpose: “To notify U.S. nationals in the event of a disaster, emergency or other crisis, and for evacuation coordination.”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Not optional.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Enroll your trip individually.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If you’re not a U.S. citizen, you should speak with your country’s embassy/consulate in the U.S. before you go. </a:t>
            </a:r>
            <a:endParaRPr sz="1200" dirty="0"/>
          </a:p>
        </p:txBody>
      </p:sp>
      <p:sp>
        <p:nvSpPr>
          <p:cNvPr id="187" name="Google Shape;1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6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Travel Policy - Travel policy, Restriction list, faculty exception form</a:t>
            </a:r>
            <a:endParaRPr sz="1200" dirty="0"/>
          </a:p>
          <a:p>
            <a:pPr marL="0" indent="0">
              <a:buNone/>
            </a:pPr>
            <a:r>
              <a:rPr lang="en-US" sz="1200" dirty="0"/>
              <a:t>Travel Registration - ITMS, STEP</a:t>
            </a:r>
            <a:endParaRPr sz="1200" dirty="0"/>
          </a:p>
          <a:p>
            <a:pPr marL="0" indent="0">
              <a:buNone/>
            </a:pPr>
            <a:r>
              <a:rPr lang="en-US" sz="1200" dirty="0"/>
              <a:t>Know Before You Go - Checklist, STEP, country information - OSAC, DOS, etc.</a:t>
            </a:r>
            <a:endParaRPr sz="1200" dirty="0"/>
          </a:p>
          <a:p>
            <a:pPr marL="0" indent="0">
              <a:buNone/>
            </a:pPr>
            <a:r>
              <a:rPr lang="en-US" sz="1200" dirty="0"/>
              <a:t>Health and Insurance - </a:t>
            </a:r>
            <a:r>
              <a:rPr lang="en-US" sz="1200" dirty="0" err="1"/>
              <a:t>GeoBlue</a:t>
            </a:r>
            <a:r>
              <a:rPr lang="en-US" sz="1200" dirty="0"/>
              <a:t> travelers insurance info, prescription advice/links, Country information - CDC,</a:t>
            </a:r>
            <a:r>
              <a:rPr lang="en-US" dirty="0"/>
              <a:t> </a:t>
            </a:r>
            <a:endParaRPr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Prescription medications abroad. Legal, available, same dosage?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Your travel is approved for the area of your program. If you’re based in São Paulo, that doesn’t mean you can travel to Manaus and Rio. </a:t>
            </a:r>
            <a:endParaRPr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8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This is what we see on our end. Explaining the “why” behind ITMS. </a:t>
            </a:r>
            <a:endParaRPr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10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Women: 2 months</a:t>
            </a:r>
          </a:p>
          <a:p>
            <a:pPr marL="0" indent="0">
              <a:buNone/>
            </a:pPr>
            <a:r>
              <a:rPr lang="en-US" sz="1200" dirty="0"/>
              <a:t>Men: 3 months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No </a:t>
            </a:r>
            <a:r>
              <a:rPr lang="en-US" sz="1200" dirty="0" err="1"/>
              <a:t>cuchi-cuchi</a:t>
            </a:r>
            <a:r>
              <a:rPr lang="en-US" sz="1200" dirty="0"/>
              <a:t> while in country. 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23481197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p11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4fc953fe0f_0_514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56" name="Google Shape;256;g4fc953fe0f_0_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4fc953fe0f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9" name="Google Shape;299;g4fc953fe0f_0_86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1863838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Here’s our contact information. If you have any questions, feel free to stop by the office or reach out by phone or email.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Our job is to know about dynamic risks that could effect our travelers abroad and inform them.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Firehose of information.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 have questions after the fact, please feel free to reach out to us. </a:t>
            </a:r>
          </a:p>
        </p:txBody>
      </p:sp>
      <p:sp>
        <p:nvSpPr>
          <p:cNvPr id="165" name="Google Shape;1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4fc953fe0f_0_430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64" name="Google Shape;264;g4fc953fe0f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4fc953fe0f_1_8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72" name="Google Shape;272;g4fc953fe0f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4fc953fe0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4fc953fe0f_1_0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4fc953fe0f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4fc953fe0f_1_4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 Keep it in its original container. Note from a doctor 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4fbe7eae4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g4fbe7eae49_0_0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7" name="Google Shape;317;p17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18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Walk with purpose/confidence</a:t>
            </a:r>
            <a:endParaRPr sz="1200"/>
          </a:p>
          <a:p>
            <a:pPr marL="0" indent="0">
              <a:buNone/>
            </a:pPr>
            <a:r>
              <a:rPr lang="en-US" sz="1200" dirty="0"/>
              <a:t>Don’t be a deer in the headlights - be prepared.</a:t>
            </a:r>
            <a:endParaRPr sz="1200"/>
          </a:p>
          <a:p>
            <a:pPr marL="0" indent="0">
              <a:buNone/>
            </a:pPr>
            <a:r>
              <a:rPr lang="en-US" sz="1200" dirty="0"/>
              <a:t>Act like </a:t>
            </a:r>
            <a:r>
              <a:rPr lang="en-US" sz="1200" dirty="0" err="1"/>
              <a:t>like</a:t>
            </a:r>
            <a:r>
              <a:rPr lang="en-US" sz="1200" dirty="0"/>
              <a:t> you’ve lived there for twenty</a:t>
            </a:r>
          </a:p>
          <a:p>
            <a:pPr marL="0" indent="0">
              <a:buNone/>
            </a:pPr>
            <a:r>
              <a:rPr lang="en-US" dirty="0"/>
              <a:t>Places you feel/don't feel threatened on campus</a:t>
            </a:r>
          </a:p>
        </p:txBody>
      </p:sp>
    </p:spTree>
    <p:extLst>
      <p:ext uri="{BB962C8B-B14F-4D97-AF65-F5344CB8AC3E}">
        <p14:creationId xmlns:p14="http://schemas.microsoft.com/office/powerpoint/2010/main" val="15682279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3" name="Google Shape;333;p1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sz="1200" dirty="0"/>
              <a:t>Michaela’s green goop story</a:t>
            </a:r>
          </a:p>
          <a:p>
            <a:pPr marL="0" indent="0">
              <a:buNone/>
            </a:pPr>
            <a:r>
              <a:rPr lang="en-US" dirty="0"/>
              <a:t>Luggage story from hotel lobby</a:t>
            </a:r>
          </a:p>
        </p:txBody>
      </p:sp>
    </p:spTree>
    <p:extLst>
      <p:ext uri="{BB962C8B-B14F-4D97-AF65-F5344CB8AC3E}">
        <p14:creationId xmlns:p14="http://schemas.microsoft.com/office/powerpoint/2010/main" val="27135295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p20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24249892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21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Clr>
                <a:schemeClr val="hlink"/>
              </a:buClr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3333926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sz="1200" dirty="0"/>
          </a:p>
        </p:txBody>
      </p:sp>
      <p:sp>
        <p:nvSpPr>
          <p:cNvPr id="165" name="Google Shape;1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541215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7" name="Google Shape;387;p25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sz="1200"/>
              <a:t>Walk with purpose/confidence</a:t>
            </a:r>
            <a:endParaRPr sz="1200"/>
          </a:p>
          <a:p>
            <a:pPr marL="0" indent="0">
              <a:buNone/>
            </a:pPr>
            <a:r>
              <a:rPr lang="en-US" sz="1200"/>
              <a:t>Don’t be a deer in the headlights - be prepared.</a:t>
            </a:r>
            <a:endParaRPr sz="1200"/>
          </a:p>
          <a:p>
            <a:pPr marL="0" indent="0">
              <a:buNone/>
            </a:pPr>
            <a:r>
              <a:rPr lang="en-US" sz="1200"/>
              <a:t>Act like like you’ve lived there for twenty</a:t>
            </a:r>
            <a:endParaRPr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9" name="Google Shape;379;p24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9649683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9" name="Google Shape;379;p24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8781962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2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7965588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2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1344244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2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36537258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2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25263382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2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25966957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p26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r>
              <a:rPr lang="en-US" sz="1200"/>
              <a:t>Walk with purpose/confidence</a:t>
            </a:r>
            <a:endParaRPr sz="1200"/>
          </a:p>
          <a:p>
            <a:pPr marL="0" indent="0">
              <a:buNone/>
            </a:pPr>
            <a:r>
              <a:rPr lang="en-US" sz="1200"/>
              <a:t>Don’t be a deer in the headlights - be prepared.</a:t>
            </a:r>
            <a:endParaRPr sz="1200"/>
          </a:p>
          <a:p>
            <a:pPr marL="0" indent="0">
              <a:buNone/>
            </a:pPr>
            <a:r>
              <a:rPr lang="en-US" sz="1200"/>
              <a:t>Act like like you’ve lived there for twenty</a:t>
            </a:r>
            <a:endParaRPr sz="12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2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1889678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sz="1200" dirty="0"/>
          </a:p>
        </p:txBody>
      </p:sp>
      <p:sp>
        <p:nvSpPr>
          <p:cNvPr id="165" name="Google Shape;1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95384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2" name="Google Shape;362;p22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2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9" name="Google Shape;379;p24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4" name="Google Shape;404;p27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2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1" name="Google Shape;421;p30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9" name="Google Shape;429;p31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8" name="Google Shape;438;p32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6" name="Google Shape;446;p3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34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0622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41206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3929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16638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ctr" anchorCtr="0"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86230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10" name="Google Shape;110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Google Shape;11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29" name="Google Shape;129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Google Shape;131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38" name="Google Shape;138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51" name="Google Shape;151;p24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Google Shape;15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3" name="Google Shape;15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creening.mentalhealthscreening.org/brigham-young-university-provo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g"/><Relationship Id="rId4" Type="http://schemas.openxmlformats.org/officeDocument/2006/relationships/hyperlink" Target="https://byu.silvercloudhealth.com/signup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travel.state.gov/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step.state.gov/step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ravelsmart.byu.ed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nc.cdc.gov/travel/destinations/list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eobluestudents.com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-blue.com/mobileapp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2.jpeg"/><Relationship Id="rId7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openxmlformats.org/officeDocument/2006/relationships/image" Target="../media/image38.png"/><Relationship Id="rId5" Type="http://schemas.openxmlformats.org/officeDocument/2006/relationships/image" Target="../media/image34.png"/><Relationship Id="rId10" Type="http://schemas.openxmlformats.org/officeDocument/2006/relationships/image" Target="../media/image37.svg"/><Relationship Id="rId4" Type="http://schemas.openxmlformats.org/officeDocument/2006/relationships/image" Target="../media/image33.jpeg"/><Relationship Id="rId9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International_security@byu.edu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l4f0Wim4pM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vel.state.gov/" TargetMode="External"/><Relationship Id="rId2" Type="http://schemas.openxmlformats.org/officeDocument/2006/relationships/hyperlink" Target="http://www.cdc.gov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international_security@byu.edu" TargetMode="External"/><Relationship Id="rId5" Type="http://schemas.openxmlformats.org/officeDocument/2006/relationships/hyperlink" Target="http://www.titleix.byu.edu/" TargetMode="External"/><Relationship Id="rId4" Type="http://schemas.openxmlformats.org/officeDocument/2006/relationships/hyperlink" Target="http://www.travelsmart.byu.edu/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building with a clock tower&#10;&#10;Description automatically generated with medium confidence">
            <a:extLst>
              <a:ext uri="{FF2B5EF4-FFF2-40B4-BE49-F238E27FC236}">
                <a16:creationId xmlns:a16="http://schemas.microsoft.com/office/drawing/2014/main" id="{189ED92E-C5D4-4794-97C2-48F3E9CFF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7852815"/>
          </a:xfrm>
          <a:prstGeom prst="rect">
            <a:avLst/>
          </a:prstGeom>
        </p:spPr>
      </p:pic>
      <p:sp>
        <p:nvSpPr>
          <p:cNvPr id="161" name="Google Shape;161;p25"/>
          <p:cNvSpPr txBox="1"/>
          <p:nvPr/>
        </p:nvSpPr>
        <p:spPr>
          <a:xfrm>
            <a:off x="8710863" y="-1"/>
            <a:ext cx="3481136" cy="150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454545"/>
              </a:buClr>
              <a:buSzPts val="2800"/>
            </a:pPr>
            <a:r>
              <a:rPr lang="en-US" sz="1800" b="1" i="0" u="none" strike="noStrike" cap="none" dirty="0">
                <a:solidFill>
                  <a:schemeClr val="bg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International Travel</a:t>
            </a:r>
          </a:p>
          <a:p>
            <a:pPr algn="ctr">
              <a:lnSpc>
                <a:spcPct val="115000"/>
              </a:lnSpc>
              <a:buClr>
                <a:srgbClr val="454545"/>
              </a:buClr>
              <a:buSzPts val="2800"/>
            </a:pPr>
            <a:r>
              <a:rPr lang="en-US" sz="1800" b="1" i="0" strike="noStrike" cap="none" dirty="0">
                <a:solidFill>
                  <a:schemeClr val="bg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Security Briefing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2800"/>
              <a:buFont typeface="Times New Roman"/>
              <a:buNone/>
            </a:pPr>
            <a:r>
              <a:rPr lang="en-US" sz="1600" b="1" i="0" u="none" strike="noStrike" cap="none" dirty="0">
                <a:solidFill>
                  <a:schemeClr val="bg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BYU International Security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2800"/>
              <a:buFont typeface="Times New Roman"/>
              <a:buNone/>
            </a:pPr>
            <a:r>
              <a:rPr lang="en-US" sz="1600" b="1" dirty="0">
                <a:solidFill>
                  <a:schemeClr val="bg1"/>
                </a:solidFill>
                <a:latin typeface="Libre Baskerville"/>
                <a:sym typeface="Libre Baskerville"/>
              </a:rPr>
              <a:t>Office of the International Vice President</a:t>
            </a:r>
            <a:endParaRPr sz="16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294188" y="1137295"/>
            <a:ext cx="4064000" cy="350067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1" i="0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Online Resources</a:t>
            </a:r>
            <a:endParaRPr sz="3600" b="1" i="0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81" name="Google Shape;181;p27"/>
          <p:cNvCxnSpPr/>
          <p:nvPr/>
        </p:nvCxnSpPr>
        <p:spPr>
          <a:xfrm rot="10800000" flipH="1">
            <a:off x="0" y="514350"/>
            <a:ext cx="12192000" cy="1143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3005AA-6334-A140-A4CD-1FC0365FD086}"/>
              </a:ext>
            </a:extLst>
          </p:cNvPr>
          <p:cNvSpPr txBox="1"/>
          <p:nvPr/>
        </p:nvSpPr>
        <p:spPr>
          <a:xfrm>
            <a:off x="516342" y="1756120"/>
            <a:ext cx="67010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mbria" panose="02040503050406030204" pitchFamily="18" charset="0"/>
              </a:rPr>
              <a:t>Mental health screenings</a:t>
            </a:r>
          </a:p>
          <a:p>
            <a:pPr lvl="1"/>
            <a:r>
              <a:rPr lang="en-US" sz="1800" dirty="0">
                <a:latin typeface="Cambria" panose="02040503050406030204" pitchFamily="18" charset="0"/>
                <a:hlinkClick r:id="rId3"/>
              </a:rPr>
              <a:t>http://screening.mentalhealthscreening.org/brigham-young-university-provo</a:t>
            </a:r>
            <a:endParaRPr lang="en-US" sz="1800" dirty="0">
              <a:latin typeface="Cambria" panose="02040503050406030204" pitchFamily="18" charset="0"/>
            </a:endParaRPr>
          </a:p>
          <a:p>
            <a:endParaRPr lang="en-US" sz="1800" b="1" dirty="0">
              <a:latin typeface="Cambria" panose="02040503050406030204" pitchFamily="18" charset="0"/>
            </a:endParaRPr>
          </a:p>
          <a:p>
            <a:r>
              <a:rPr lang="en-US" sz="2000" b="1" dirty="0">
                <a:latin typeface="Cambria" panose="02040503050406030204" pitchFamily="18" charset="0"/>
              </a:rPr>
              <a:t>Apps</a:t>
            </a:r>
          </a:p>
          <a:p>
            <a:pPr lvl="1"/>
            <a:r>
              <a:rPr lang="en-US" sz="1800" b="1" dirty="0">
                <a:latin typeface="Cambria" panose="02040503050406030204" pitchFamily="18" charset="0"/>
              </a:rPr>
              <a:t>SANVELLO</a:t>
            </a:r>
            <a:r>
              <a:rPr lang="en-US" sz="1800" dirty="0">
                <a:latin typeface="Cambria" panose="02040503050406030204" pitchFamily="18" charset="0"/>
              </a:rPr>
              <a:t>:  </a:t>
            </a:r>
            <a:r>
              <a:rPr lang="en-US" sz="1800" b="1" dirty="0">
                <a:latin typeface="Cambria" panose="02040503050406030204" pitchFamily="18" charset="0"/>
              </a:rPr>
              <a:t>Free to BYU students </a:t>
            </a:r>
            <a:r>
              <a:rPr lang="en-US" sz="1800" dirty="0">
                <a:latin typeface="Cambria" panose="02040503050406030204" pitchFamily="18" charset="0"/>
              </a:rPr>
              <a:t>and faculty/staff</a:t>
            </a:r>
          </a:p>
          <a:p>
            <a:pPr lvl="2"/>
            <a:r>
              <a:rPr lang="en-US" sz="1800" dirty="0">
                <a:latin typeface="Cambria" panose="02040503050406030204" pitchFamily="18" charset="0"/>
              </a:rPr>
              <a:t>Use BYU Net ID @</a:t>
            </a:r>
            <a:r>
              <a:rPr lang="en-US" sz="1800" dirty="0" err="1">
                <a:latin typeface="Cambria" panose="02040503050406030204" pitchFamily="18" charset="0"/>
              </a:rPr>
              <a:t>byu.edu</a:t>
            </a:r>
            <a:r>
              <a:rPr lang="en-US" sz="1800" dirty="0">
                <a:latin typeface="Cambria" panose="02040503050406030204" pitchFamily="18" charset="0"/>
              </a:rPr>
              <a:t> to sign up for it.  </a:t>
            </a:r>
          </a:p>
          <a:p>
            <a:pPr lvl="1"/>
            <a:r>
              <a:rPr lang="en-US" sz="1800" b="1" dirty="0" err="1">
                <a:latin typeface="Cambria" panose="02040503050406030204" pitchFamily="18" charset="0"/>
              </a:rPr>
              <a:t>Calm.com</a:t>
            </a:r>
            <a:r>
              <a:rPr lang="en-US" sz="1800" b="1" dirty="0">
                <a:latin typeface="Cambria" panose="02040503050406030204" pitchFamily="18" charset="0"/>
              </a:rPr>
              <a:t> </a:t>
            </a:r>
            <a:r>
              <a:rPr lang="en-US" sz="1800" dirty="0">
                <a:latin typeface="Cambria" panose="02040503050406030204" pitchFamily="18" charset="0"/>
              </a:rPr>
              <a:t>– relaxation skills, sleep struggles</a:t>
            </a:r>
          </a:p>
          <a:p>
            <a:pPr lvl="1"/>
            <a:r>
              <a:rPr lang="en-US" sz="1800" b="1" dirty="0">
                <a:latin typeface="Cambria" panose="02040503050406030204" pitchFamily="18" charset="0"/>
              </a:rPr>
              <a:t>Headspace</a:t>
            </a:r>
            <a:r>
              <a:rPr lang="en-US" sz="1800" dirty="0">
                <a:latin typeface="Cambria" panose="02040503050406030204" pitchFamily="18" charset="0"/>
              </a:rPr>
              <a:t> – mindfulness, meditation (educational &amp; tracking)</a:t>
            </a:r>
          </a:p>
          <a:p>
            <a:pPr lvl="1"/>
            <a:r>
              <a:rPr lang="en-US" sz="1800" b="1" dirty="0" err="1">
                <a:latin typeface="Cambria" panose="02040503050406030204" pitchFamily="18" charset="0"/>
              </a:rPr>
              <a:t>Moodlytics</a:t>
            </a:r>
            <a:r>
              <a:rPr lang="en-US" sz="1800" b="1" dirty="0">
                <a:latin typeface="Cambria" panose="02040503050406030204" pitchFamily="18" charset="0"/>
              </a:rPr>
              <a:t> </a:t>
            </a:r>
            <a:r>
              <a:rPr lang="en-US" sz="1800" dirty="0">
                <a:latin typeface="Cambria" panose="02040503050406030204" pitchFamily="18" charset="0"/>
              </a:rPr>
              <a:t>– tracking to notice concerning patterns in mood</a:t>
            </a:r>
          </a:p>
          <a:p>
            <a:pPr lvl="1"/>
            <a:r>
              <a:rPr lang="en-US" sz="1800" b="1" dirty="0">
                <a:latin typeface="Cambria" panose="02040503050406030204" pitchFamily="18" charset="0"/>
              </a:rPr>
              <a:t>Worry Watch </a:t>
            </a:r>
            <a:r>
              <a:rPr lang="en-US" sz="1800" dirty="0">
                <a:latin typeface="Cambria" panose="02040503050406030204" pitchFamily="18" charset="0"/>
              </a:rPr>
              <a:t>– tracking anxious thoughts</a:t>
            </a:r>
            <a:br>
              <a:rPr lang="en-US" sz="1800" dirty="0">
                <a:latin typeface="Cambria" panose="02040503050406030204" pitchFamily="18" charset="0"/>
              </a:rPr>
            </a:br>
            <a:endParaRPr lang="en-US" sz="1800" dirty="0">
              <a:latin typeface="Cambria" panose="02040503050406030204" pitchFamily="18" charset="0"/>
            </a:endParaRPr>
          </a:p>
          <a:p>
            <a:r>
              <a:rPr lang="en-US" sz="1800" b="1" dirty="0" err="1">
                <a:latin typeface="Cambria" panose="02040503050406030204" pitchFamily="18" charset="0"/>
              </a:rPr>
              <a:t>Silvercloud</a:t>
            </a:r>
            <a:r>
              <a:rPr lang="en-US" sz="1800" dirty="0">
                <a:latin typeface="Cambria" panose="02040503050406030204" pitchFamily="18" charset="0"/>
              </a:rPr>
              <a:t>: </a:t>
            </a:r>
            <a:r>
              <a:rPr lang="en-US" sz="1800" dirty="0">
                <a:latin typeface="Cambria" panose="02040503050406030204" pitchFamily="18" charset="0"/>
                <a:hlinkClick r:id="rId4"/>
              </a:rPr>
              <a:t>https://byu.silvercloudhealth.com/signup/</a:t>
            </a:r>
            <a:endParaRPr lang="en-US" sz="1800" dirty="0">
              <a:latin typeface="Cambria" panose="02040503050406030204" pitchFamily="18" charset="0"/>
            </a:endParaRPr>
          </a:p>
          <a:p>
            <a:pPr lvl="1"/>
            <a:r>
              <a:rPr lang="en-US" sz="1800" dirty="0">
                <a:latin typeface="Cambria" panose="02040503050406030204" pitchFamily="18" charset="0"/>
              </a:rPr>
              <a:t>Self help program </a:t>
            </a:r>
            <a:r>
              <a:rPr lang="en-US" sz="1800" b="1" dirty="0">
                <a:latin typeface="Cambria" panose="02040503050406030204" pitchFamily="18" charset="0"/>
              </a:rPr>
              <a:t>free to BYU students</a:t>
            </a:r>
            <a:r>
              <a:rPr lang="en-US" sz="1800" dirty="0">
                <a:latin typeface="Cambria" panose="02040503050406030204" pitchFamily="18" charset="0"/>
              </a:rPr>
              <a:t>. Help with anxiety, depression, stress.</a:t>
            </a:r>
          </a:p>
          <a:p>
            <a:endParaRPr lang="en-US" dirty="0"/>
          </a:p>
        </p:txBody>
      </p:sp>
      <p:pic>
        <p:nvPicPr>
          <p:cNvPr id="4" name="Picture 3" descr="A picture containing person, outdoor, water, looking&#10;&#10;Description automatically generated">
            <a:extLst>
              <a:ext uri="{FF2B5EF4-FFF2-40B4-BE49-F238E27FC236}">
                <a16:creationId xmlns:a16="http://schemas.microsoft.com/office/drawing/2014/main" id="{675F0778-2FB2-574C-87BF-074BA9701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7661" y="1756120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63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6A8FF8-C640-4480-B90D-51592DA68551}"/>
              </a:ext>
            </a:extLst>
          </p:cNvPr>
          <p:cNvSpPr txBox="1"/>
          <p:nvPr/>
        </p:nvSpPr>
        <p:spPr>
          <a:xfrm>
            <a:off x="2098590" y="1892643"/>
            <a:ext cx="7768280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800" b="1" dirty="0">
                <a:solidFill>
                  <a:srgbClr val="1C4587"/>
                </a:solidFill>
                <a:latin typeface="Cambria"/>
              </a:rPr>
              <a:t>What to know </a:t>
            </a:r>
            <a:endParaRPr lang="en-US" sz="8800" dirty="0"/>
          </a:p>
          <a:p>
            <a:r>
              <a:rPr lang="en-US" sz="8800" b="1" dirty="0">
                <a:solidFill>
                  <a:srgbClr val="1C4587"/>
                </a:solidFill>
                <a:latin typeface="Cambria"/>
              </a:rPr>
              <a:t>before you go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360600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27"/>
          <p:cNvGrpSpPr/>
          <p:nvPr/>
        </p:nvGrpSpPr>
        <p:grpSpPr>
          <a:xfrm>
            <a:off x="5800675" y="681774"/>
            <a:ext cx="5270096" cy="6062047"/>
            <a:chOff x="-8001002" y="-9195136"/>
            <a:chExt cx="15812590" cy="20069602"/>
          </a:xfrm>
        </p:grpSpPr>
        <p:pic>
          <p:nvPicPr>
            <p:cNvPr id="177" name="Google Shape;177;p27"/>
            <p:cNvPicPr preferRelativeResize="0"/>
            <p:nvPr/>
          </p:nvPicPr>
          <p:blipFill rotWithShape="1">
            <a:blip r:embed="rId3">
              <a:alphaModFix/>
            </a:blip>
            <a:srcRect t="9010" r="43946" b="4131"/>
            <a:stretch/>
          </p:blipFill>
          <p:spPr>
            <a:xfrm>
              <a:off x="-8001000" y="-9195136"/>
              <a:ext cx="15803880" cy="86868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27"/>
            <p:cNvPicPr preferRelativeResize="0"/>
            <p:nvPr/>
          </p:nvPicPr>
          <p:blipFill rotWithShape="1">
            <a:blip r:embed="rId4">
              <a:alphaModFix/>
            </a:blip>
            <a:srcRect l="1" t="9068" r="43914" b="6960"/>
            <a:stretch/>
          </p:blipFill>
          <p:spPr>
            <a:xfrm>
              <a:off x="-8001001" y="-508335"/>
              <a:ext cx="15812589" cy="83983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27"/>
            <p:cNvPicPr preferRelativeResize="0"/>
            <p:nvPr/>
          </p:nvPicPr>
          <p:blipFill rotWithShape="1">
            <a:blip r:embed="rId5">
              <a:alphaModFix/>
            </a:blip>
            <a:srcRect t="34569" r="43924" b="34912"/>
            <a:stretch/>
          </p:blipFill>
          <p:spPr>
            <a:xfrm>
              <a:off x="-8001002" y="7822214"/>
              <a:ext cx="15809978" cy="30522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73100" y="1503575"/>
            <a:ext cx="4769100" cy="1080900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1" i="0" u="sng" strike="noStrike" cap="none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6"/>
              </a:rPr>
              <a:t>travel.state.gov</a:t>
            </a:r>
            <a:endParaRPr sz="3600" b="1" i="0" u="sng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81" name="Google Shape;181;p27"/>
          <p:cNvCxnSpPr/>
          <p:nvPr/>
        </p:nvCxnSpPr>
        <p:spPr>
          <a:xfrm rot="10800000" flipH="1">
            <a:off x="0" y="514350"/>
            <a:ext cx="12192000" cy="1143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pic>
        <p:nvPicPr>
          <p:cNvPr id="182" name="Google Shape;182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79400" y="3034202"/>
            <a:ext cx="2556500" cy="2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7"/>
          <p:cNvSpPr/>
          <p:nvPr/>
        </p:nvSpPr>
        <p:spPr>
          <a:xfrm>
            <a:off x="5898305" y="5388869"/>
            <a:ext cx="609374" cy="313641"/>
          </a:xfrm>
          <a:prstGeom prst="ellipse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7"/>
          <p:cNvSpPr/>
          <p:nvPr/>
        </p:nvSpPr>
        <p:spPr>
          <a:xfrm>
            <a:off x="9508454" y="5125065"/>
            <a:ext cx="1470382" cy="841248"/>
          </a:xfrm>
          <a:prstGeom prst="ellipse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8"/>
          <p:cNvPicPr preferRelativeResize="0"/>
          <p:nvPr/>
        </p:nvPicPr>
        <p:blipFill rotWithShape="1">
          <a:blip r:embed="rId3">
            <a:alphaModFix/>
          </a:blip>
          <a:srcRect l="12636" r="12409"/>
          <a:stretch/>
        </p:blipFill>
        <p:spPr>
          <a:xfrm>
            <a:off x="4630412" y="1027900"/>
            <a:ext cx="6546850" cy="5589200"/>
          </a:xfrm>
          <a:prstGeom prst="rect">
            <a:avLst/>
          </a:prstGeom>
          <a:noFill/>
          <a:ln w="76200" cap="flat" cmpd="sng">
            <a:solidFill>
              <a:srgbClr val="003B6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0" name="Google Shape;190;p28"/>
          <p:cNvSpPr txBox="1"/>
          <p:nvPr/>
        </p:nvSpPr>
        <p:spPr>
          <a:xfrm>
            <a:off x="531825" y="1027900"/>
            <a:ext cx="3200400" cy="3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sng" strike="noStrike" cap="none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4"/>
              </a:rPr>
              <a:t>STEP: </a:t>
            </a:r>
            <a:b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r>
              <a:rPr lang="en-US" sz="3600" b="1" i="0" u="none" strike="noStrike" cap="none">
                <a:solidFill>
                  <a:srgbClr val="999999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Smart Traveler Enrollment Program</a:t>
            </a:r>
            <a:endParaRPr sz="3600" b="1" i="0" u="none" strike="noStrike" cap="none">
              <a:solidFill>
                <a:srgbClr val="999999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91" name="Google Shape;191;p28"/>
          <p:cNvCxnSpPr/>
          <p:nvPr/>
        </p:nvCxnSpPr>
        <p:spPr>
          <a:xfrm rot="10800000" flipH="1">
            <a:off x="0" y="514355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3" name="Google Shape;203;p30"/>
          <p:cNvCxnSpPr/>
          <p:nvPr/>
        </p:nvCxnSpPr>
        <p:spPr>
          <a:xfrm rot="10800000" flipH="1">
            <a:off x="0" y="514355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04" name="Google Shape;204;p30"/>
          <p:cNvSpPr txBox="1"/>
          <p:nvPr/>
        </p:nvSpPr>
        <p:spPr>
          <a:xfrm>
            <a:off x="309375" y="274975"/>
            <a:ext cx="42750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000"/>
              <a:buFont typeface="Libre Baskerville"/>
              <a:buNone/>
            </a:pPr>
            <a:r>
              <a:rPr lang="en-US" sz="3000" b="1" i="0" u="sng" strike="noStrike" cap="none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travelsmart.byu.edu</a:t>
            </a:r>
            <a:endParaRPr sz="3000" b="0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0"/>
          <p:cNvSpPr txBox="1"/>
          <p:nvPr/>
        </p:nvSpPr>
        <p:spPr>
          <a:xfrm>
            <a:off x="-99871" y="1547975"/>
            <a:ext cx="4819200" cy="54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Travel Restriction list (Restricted Countries)</a:t>
            </a: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Travel Registration for Directors and Students through ITMS</a:t>
            </a: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Information about and application for travelers’ insurance - travel prior to or post study abroad is not covered under the program</a:t>
            </a: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Prescription/Medication information and much more. Be sure to look through whole site</a:t>
            </a: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4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A38EA3C-9B21-4D16-A67B-CC2942E9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9329" y="1827108"/>
            <a:ext cx="7337716" cy="4324176"/>
          </a:xfrm>
          <a:prstGeom prst="rect">
            <a:avLst/>
          </a:prstGeom>
        </p:spPr>
      </p:pic>
      <p:sp>
        <p:nvSpPr>
          <p:cNvPr id="207" name="Google Shape;207;p30"/>
          <p:cNvSpPr/>
          <p:nvPr/>
        </p:nvSpPr>
        <p:spPr>
          <a:xfrm>
            <a:off x="4584375" y="3698518"/>
            <a:ext cx="1351028" cy="3696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2CA9D1CA-3EF5-4C13-8572-901D0749E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144"/>
            <a:ext cx="12192000" cy="672564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5" name="Google Shape;225;p33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27" name="Google Shape;227;p33"/>
          <p:cNvSpPr txBox="1"/>
          <p:nvPr/>
        </p:nvSpPr>
        <p:spPr>
          <a:xfrm>
            <a:off x="426025" y="710428"/>
            <a:ext cx="30633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200"/>
              <a:buFont typeface="Libre Baskerville"/>
              <a:buNone/>
            </a:pPr>
            <a:r>
              <a:rPr lang="en-US" sz="3200" b="1" i="0" u="sng" strike="noStrike" cap="none" dirty="0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Centers for </a:t>
            </a:r>
            <a:endParaRPr sz="3200" b="1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200"/>
              <a:buFont typeface="Libre Baskerville"/>
              <a:buNone/>
            </a:pPr>
            <a:r>
              <a:rPr lang="en-US" sz="3200" b="1" i="0" u="sng" strike="noStrike" cap="none" dirty="0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Disease </a:t>
            </a:r>
            <a:endParaRPr sz="3200" b="1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200"/>
              <a:buFont typeface="Libre Baskerville"/>
              <a:buNone/>
            </a:pPr>
            <a:r>
              <a:rPr lang="en-US" sz="3200" b="1" i="0" u="sng" strike="noStrike" cap="none" dirty="0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Control</a:t>
            </a:r>
            <a:endParaRPr sz="3200" b="1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29" name="Google Shape;229;p33"/>
          <p:cNvSpPr txBox="1"/>
          <p:nvPr/>
        </p:nvSpPr>
        <p:spPr>
          <a:xfrm>
            <a:off x="287600" y="2168728"/>
            <a:ext cx="3712900" cy="3988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Travelling while fully vaccinated</a:t>
            </a:r>
            <a:endParaRPr lang="en-US"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Immunizations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Common Diseases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Outbreaks &amp; Pandemics (e</a:t>
            </a: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.g. COVID-19, </a:t>
            </a:r>
            <a:r>
              <a:rPr lang="en-US" sz="1800" dirty="0" err="1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Zika</a:t>
            </a: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)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Food &amp; Water Precautions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Medications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Health Tips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FD232CF-9070-4343-864D-9F0383968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7536" y="1096230"/>
            <a:ext cx="7464864" cy="46655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" name="Google Shape;234;p34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35" name="Google Shape;235;p34"/>
          <p:cNvSpPr txBox="1"/>
          <p:nvPr/>
        </p:nvSpPr>
        <p:spPr>
          <a:xfrm>
            <a:off x="390525" y="823985"/>
            <a:ext cx="6200775" cy="11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B62"/>
              </a:buClr>
              <a:buSzPts val="3200"/>
              <a:buFont typeface="Libre Baskerville"/>
              <a:buNone/>
            </a:pP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COVID-19 and related travel protocols</a:t>
            </a:r>
            <a:endParaRPr sz="3200" b="1" i="0" u="none" strike="noStrike" cap="none" dirty="0">
              <a:solidFill>
                <a:schemeClr val="accent1">
                  <a:lumMod val="50000"/>
                </a:schemeClr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36" name="Google Shape;236;p34"/>
          <p:cNvSpPr/>
          <p:nvPr/>
        </p:nvSpPr>
        <p:spPr>
          <a:xfrm>
            <a:off x="269956" y="1936385"/>
            <a:ext cx="5524452" cy="3970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</a:rPr>
              <a:t>Beginning Winter 2023 students and faculty directors are responsible for knowing/meeting all country specific requirements for entry and return to the U.S.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</a:rPr>
              <a:t>Links on travelsmart.byu.edu “Know Before You Go”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</a:rPr>
              <a:t>U.S. Embassy [country name] COVID-19 information page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</a:rPr>
              <a:t>Be aware that local isolation guidelines for COVID-positive cases will vary.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</a:rPr>
              <a:t>What if I test positive?</a:t>
            </a:r>
          </a:p>
          <a:p>
            <a:pPr marL="9715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75000"/>
                </a:schemeClr>
              </a:solidFill>
              <a:latin typeface="Libre Baskerville" panose="020B0604020202020204" charset="0"/>
            </a:endParaRPr>
          </a:p>
          <a:p>
            <a:pPr>
              <a:lnSpc>
                <a:spcPct val="150000"/>
              </a:lnSpc>
              <a:buSzPts val="1400"/>
            </a:pPr>
            <a:endParaRPr lang="en-US" sz="1800" dirty="0">
              <a:solidFill>
                <a:schemeClr val="dk2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307" y="1936385"/>
            <a:ext cx="6200775" cy="347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6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0" name="Google Shape;250;p36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51" name="Google Shape;251;p36"/>
          <p:cNvSpPr txBox="1"/>
          <p:nvPr/>
        </p:nvSpPr>
        <p:spPr>
          <a:xfrm>
            <a:off x="242600" y="803800"/>
            <a:ext cx="51507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sng" strike="noStrike" cap="none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GeoBlue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Libre Baskerville"/>
              <a:buNone/>
            </a:pPr>
            <a:r>
              <a:rPr lang="en-US" sz="2000" b="1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International Health</a:t>
            </a:r>
            <a:r>
              <a:rPr lang="en-US" sz="20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Insurance</a:t>
            </a:r>
            <a:endParaRPr sz="20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52" name="Google Shape;252;p36"/>
          <p:cNvSpPr txBox="1"/>
          <p:nvPr/>
        </p:nvSpPr>
        <p:spPr>
          <a:xfrm>
            <a:off x="137774" y="1851200"/>
            <a:ext cx="5496825" cy="46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Make sure you </a:t>
            </a:r>
            <a:r>
              <a:rPr lang="en-US" sz="17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maintain your</a:t>
            </a: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domestic insurance while abroad! You need insurance to come home to.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914400" marR="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○"/>
            </a:pPr>
            <a:r>
              <a:rPr lang="en-US" sz="1700" b="0" i="0" u="none" strike="noStrike" cap="none" dirty="0" err="1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GeoBlue</a:t>
            </a: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will cover you while abroad, but if an incident abroad requires further medical care after you get home, it will not cover continued care.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Have a physical and dental check-up prior to travel.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GeoBlue does not cover routine dental care.</a:t>
            </a: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GeoBlue will not cover you during approved pre-post-program travel. We strongly suggest you purchase your own coverage for such travel.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endParaRPr lang="en-US"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53" name="Google Shape;253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34600" y="1039326"/>
            <a:ext cx="6131376" cy="4339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7"/>
          <p:cNvSpPr txBox="1">
            <a:spLocks noGrp="1"/>
          </p:cNvSpPr>
          <p:nvPr>
            <p:ph type="ctrTitle"/>
          </p:nvPr>
        </p:nvSpPr>
        <p:spPr>
          <a:xfrm>
            <a:off x="218274" y="695026"/>
            <a:ext cx="9144000" cy="8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to Do for Non-Emergencies</a:t>
            </a:r>
            <a:endParaRPr/>
          </a:p>
        </p:txBody>
      </p:sp>
      <p:cxnSp>
        <p:nvCxnSpPr>
          <p:cNvPr id="259" name="Google Shape;259;p37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60" name="Google Shape;260;p37"/>
          <p:cNvSpPr txBox="1"/>
          <p:nvPr/>
        </p:nvSpPr>
        <p:spPr>
          <a:xfrm>
            <a:off x="218275" y="1591125"/>
            <a:ext cx="6126600" cy="4752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Keep your Program Director informed of your condition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Contact Geo-Blue’s 24/7 Medical Assistance number: </a:t>
            </a:r>
          </a:p>
          <a:p>
            <a:pPr marL="1143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		</a:t>
            </a:r>
            <a:r>
              <a:rPr lang="en-US" sz="2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610-254-8771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They will help you: 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914400" lvl="1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Find a provider</a:t>
            </a:r>
            <a:endParaRPr sz="16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914400" lvl="1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Make an appointment</a:t>
            </a:r>
            <a:endParaRPr sz="16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914400" lvl="1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Set up Direct Payment to the medical provider</a:t>
            </a:r>
            <a:endParaRPr sz="16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1371600" lvl="2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ibre Baskerville"/>
              <a:buChar char="■"/>
            </a:pPr>
            <a:r>
              <a:rPr lang="en-US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Ideally, Direct Pay helps you avoid paying out-of-pocket for medical care</a:t>
            </a:r>
            <a:endParaRPr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1371600" lvl="2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ibre Baskerville"/>
              <a:buChar char="■"/>
            </a:pPr>
            <a:r>
              <a:rPr lang="en-US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However, be aware that you may need to pay for medical care with a credit card and request reimbursement afterward.</a:t>
            </a:r>
            <a:endParaRPr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261" name="Google Shape;26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2025" y="1727138"/>
            <a:ext cx="5098803" cy="340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>
            <a:spLocks noGrp="1"/>
          </p:cNvSpPr>
          <p:nvPr>
            <p:ph type="title"/>
          </p:nvPr>
        </p:nvSpPr>
        <p:spPr>
          <a:xfrm>
            <a:off x="1968300" y="300450"/>
            <a:ext cx="82554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0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BYU International Security</a:t>
            </a:r>
            <a:endParaRPr sz="3600" b="0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68" name="Google Shape;168;p26"/>
          <p:cNvCxnSpPr/>
          <p:nvPr/>
        </p:nvCxnSpPr>
        <p:spPr>
          <a:xfrm rot="10800000" flipH="1">
            <a:off x="0" y="514355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170" name="Google Shape;170;p26"/>
          <p:cNvSpPr txBox="1"/>
          <p:nvPr/>
        </p:nvSpPr>
        <p:spPr>
          <a:xfrm>
            <a:off x="3589025" y="963450"/>
            <a:ext cx="4741500" cy="1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Cambria"/>
              <a:buNone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280C HRCB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Cambria"/>
              <a:buNone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801-422-5357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Cambria"/>
              <a:buNone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international_security@</a:t>
            </a: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byu.edu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8" name="Picture 7" descr="A picture containing text, indoor, ceiling, wall&#10;&#10;Description automatically generated">
            <a:extLst>
              <a:ext uri="{FF2B5EF4-FFF2-40B4-BE49-F238E27FC236}">
                <a16:creationId xmlns:a16="http://schemas.microsoft.com/office/drawing/2014/main" id="{C416A0E2-11F1-4FB6-8361-98AA8D143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47" y="2528794"/>
            <a:ext cx="5451528" cy="3634352"/>
          </a:xfrm>
          <a:prstGeom prst="rect">
            <a:avLst/>
          </a:prstGeom>
        </p:spPr>
      </p:pic>
      <p:pic>
        <p:nvPicPr>
          <p:cNvPr id="7" name="Picture 6" descr="A group of people sitting in a room with computers&#10;&#10;Description automatically generated with low confidence">
            <a:extLst>
              <a:ext uri="{FF2B5EF4-FFF2-40B4-BE49-F238E27FC236}">
                <a16:creationId xmlns:a16="http://schemas.microsoft.com/office/drawing/2014/main" id="{263F7B1B-3026-44EA-A6DF-F3DC7CCA4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789" y="2528794"/>
            <a:ext cx="5451528" cy="363435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1" name="Google Shape;301;p43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02" name="Google Shape;302;p43"/>
          <p:cNvSpPr txBox="1"/>
          <p:nvPr/>
        </p:nvSpPr>
        <p:spPr>
          <a:xfrm>
            <a:off x="1052474" y="878040"/>
            <a:ext cx="9801300" cy="9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sng" strike="noStrike" cap="none" dirty="0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Global </a:t>
            </a:r>
            <a:r>
              <a:rPr lang="en-US" sz="3600" b="1" i="0" u="sng" strike="noStrike" cap="none" dirty="0" err="1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TeleMD</a:t>
            </a:r>
            <a:r>
              <a:rPr lang="en-US" sz="3600" b="1" i="0" u="sng" strike="noStrike" cap="none" dirty="0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(a different app)</a:t>
            </a:r>
            <a:endParaRPr sz="3600" b="1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08" y="2133601"/>
            <a:ext cx="7191375" cy="3600450"/>
          </a:xfrm>
          <a:prstGeom prst="rect">
            <a:avLst/>
          </a:prstGeom>
        </p:spPr>
      </p:pic>
      <p:sp>
        <p:nvSpPr>
          <p:cNvPr id="6" name="Google Shape;311;p43">
            <a:extLst>
              <a:ext uri="{FF2B5EF4-FFF2-40B4-BE49-F238E27FC236}">
                <a16:creationId xmlns:a16="http://schemas.microsoft.com/office/drawing/2014/main" id="{498B4E3B-581A-499B-ADE6-48475DA4BD42}"/>
              </a:ext>
            </a:extLst>
          </p:cNvPr>
          <p:cNvSpPr/>
          <p:nvPr/>
        </p:nvSpPr>
        <p:spPr>
          <a:xfrm>
            <a:off x="2184912" y="3209450"/>
            <a:ext cx="2518685" cy="3192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311;p43">
            <a:extLst>
              <a:ext uri="{FF2B5EF4-FFF2-40B4-BE49-F238E27FC236}">
                <a16:creationId xmlns:a16="http://schemas.microsoft.com/office/drawing/2014/main" id="{498B4E3B-581A-499B-ADE6-48475DA4BD42}"/>
              </a:ext>
            </a:extLst>
          </p:cNvPr>
          <p:cNvSpPr/>
          <p:nvPr/>
        </p:nvSpPr>
        <p:spPr>
          <a:xfrm>
            <a:off x="2246145" y="3715182"/>
            <a:ext cx="2500543" cy="3192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6665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8"/>
          <p:cNvSpPr txBox="1">
            <a:spLocks noGrp="1"/>
          </p:cNvSpPr>
          <p:nvPr>
            <p:ph type="ctrTitle"/>
          </p:nvPr>
        </p:nvSpPr>
        <p:spPr>
          <a:xfrm>
            <a:off x="218274" y="695026"/>
            <a:ext cx="9144000" cy="8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to Do in an Emergency</a:t>
            </a:r>
            <a:endParaRPr/>
          </a:p>
        </p:txBody>
      </p:sp>
      <p:cxnSp>
        <p:nvCxnSpPr>
          <p:cNvPr id="267" name="Google Shape;267;p38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pic>
        <p:nvPicPr>
          <p:cNvPr id="268" name="Google Shape;26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4975" y="1900588"/>
            <a:ext cx="5416525" cy="3611017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8"/>
          <p:cNvSpPr txBox="1"/>
          <p:nvPr/>
        </p:nvSpPr>
        <p:spPr>
          <a:xfrm>
            <a:off x="218275" y="1760375"/>
            <a:ext cx="6045600" cy="40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Seek immediate care from the nearest hospital or clinic (regardless of Geo-Blue affiliation)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As soon as possible, contact Geo-Blue’s 24-7 Medical Assistance number to inform them of your situation:</a:t>
            </a:r>
          </a:p>
          <a:p>
            <a:pPr marL="1016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000"/>
            </a:pPr>
            <a:r>
              <a:rPr lang="en-US" sz="20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		</a:t>
            </a:r>
            <a:r>
              <a:rPr lang="en-US" sz="2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610-254-8771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Make sure your program director is informed of your location and condition</a:t>
            </a:r>
            <a:endParaRPr sz="20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When you are released, request an itemized receipt</a:t>
            </a:r>
            <a:endParaRPr sz="20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0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2025" y="1727150"/>
            <a:ext cx="5098800" cy="339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9"/>
          <p:cNvSpPr txBox="1">
            <a:spLocks noGrp="1"/>
          </p:cNvSpPr>
          <p:nvPr>
            <p:ph type="ctrTitle"/>
          </p:nvPr>
        </p:nvSpPr>
        <p:spPr>
          <a:xfrm>
            <a:off x="218274" y="695026"/>
            <a:ext cx="9144000" cy="8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b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r>
              <a:rPr lang="en-US" sz="3600" b="1" u="sng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Reimbursement</a:t>
            </a:r>
            <a:endParaRPr/>
          </a:p>
        </p:txBody>
      </p:sp>
      <p:cxnSp>
        <p:nvCxnSpPr>
          <p:cNvPr id="276" name="Google Shape;276;p39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77" name="Google Shape;277;p39"/>
          <p:cNvSpPr txBox="1"/>
          <p:nvPr/>
        </p:nvSpPr>
        <p:spPr>
          <a:xfrm>
            <a:off x="218275" y="1671300"/>
            <a:ext cx="6126600" cy="40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If you pay out of pocket for any medical services, it is </a:t>
            </a:r>
            <a:r>
              <a:rPr lang="en-US" sz="1800" b="1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YOUR RESPONSIBILITY</a:t>
            </a: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to seek reimbursement.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To do so,</a:t>
            </a:r>
            <a:r>
              <a:rPr lang="en-US" sz="1800" dirty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GET ITEMIZED RECEIPTS </a:t>
            </a: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with the following information:</a:t>
            </a:r>
            <a:endParaRPr sz="1800" dirty="0">
              <a:solidFill>
                <a:srgbClr val="666666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Name and address of provider (doctor, hospital, laboratory, ambulance service, etc.)</a:t>
            </a:r>
            <a:endParaRPr sz="1600" dirty="0">
              <a:solidFill>
                <a:srgbClr val="666666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Name of patient</a:t>
            </a:r>
            <a:endParaRPr sz="1600" dirty="0">
              <a:solidFill>
                <a:srgbClr val="666666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Date(s) of service</a:t>
            </a:r>
            <a:endParaRPr sz="1600" dirty="0">
              <a:solidFill>
                <a:srgbClr val="666666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Amount charged for each service described</a:t>
            </a:r>
            <a:endParaRPr sz="1600" dirty="0">
              <a:solidFill>
                <a:srgbClr val="666666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Diagnosis or reason for treatment</a:t>
            </a:r>
            <a:endParaRPr sz="1600" dirty="0">
              <a:solidFill>
                <a:srgbClr val="666666"/>
              </a:solidFill>
            </a:endParaRP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ibre Baskerville"/>
              <a:buChar char="○"/>
            </a:pPr>
            <a:r>
              <a:rPr lang="en-US" sz="16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Cost in local currency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0992" y="0"/>
            <a:ext cx="981015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7091" y="0"/>
            <a:ext cx="9977808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29C1BBE-2833-C74B-91B3-B9E8E9868F73}"/>
              </a:ext>
            </a:extLst>
          </p:cNvPr>
          <p:cNvSpPr/>
          <p:nvPr/>
        </p:nvSpPr>
        <p:spPr>
          <a:xfrm>
            <a:off x="4038595" y="3200400"/>
            <a:ext cx="4114800" cy="19523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2" name="Google Shape;292;p42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93" name="Google Shape;293;p42"/>
          <p:cNvSpPr txBox="1"/>
          <p:nvPr/>
        </p:nvSpPr>
        <p:spPr>
          <a:xfrm>
            <a:off x="3549875" y="885363"/>
            <a:ext cx="44691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sng" strike="noStrike" cap="none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GeoBlue App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Libre Baskerville"/>
              <a:buNone/>
            </a:pPr>
            <a:endParaRPr sz="24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294" name="Google Shape;294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32408" y="885374"/>
            <a:ext cx="1572041" cy="105867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2"/>
          <p:cNvSpPr txBox="1">
            <a:spLocks noGrp="1"/>
          </p:cNvSpPr>
          <p:nvPr>
            <p:ph type="body" idx="2"/>
          </p:nvPr>
        </p:nvSpPr>
        <p:spPr>
          <a:xfrm>
            <a:off x="588425" y="1738950"/>
            <a:ext cx="5663400" cy="47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Provider Finder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○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Find a medical provider, hospital, pharmacy or clinic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Electronic personal ID Card with emergency/non-emergency numbers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Find medicine equivalents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Medical terminology translation guide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News and Safety info for your destination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Check claim and submission status</a:t>
            </a:r>
            <a:endParaRPr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026" name="Picture 2" descr="GeoBlue mobile ap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453" y="1962192"/>
            <a:ext cx="2286085" cy="46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oogle Shape;308;p43">
            <a:extLst>
              <a:ext uri="{FF2B5EF4-FFF2-40B4-BE49-F238E27FC236}">
                <a16:creationId xmlns:a16="http://schemas.microsoft.com/office/drawing/2014/main" id="{A14BF7E9-7F3A-4C33-8E9C-3A814CE2478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89898" y="2255593"/>
            <a:ext cx="2615747" cy="414337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12;p43">
            <a:extLst>
              <a:ext uri="{FF2B5EF4-FFF2-40B4-BE49-F238E27FC236}">
                <a16:creationId xmlns:a16="http://schemas.microsoft.com/office/drawing/2014/main" id="{A0B8C765-A336-4302-814F-F17435469C71}"/>
              </a:ext>
            </a:extLst>
          </p:cNvPr>
          <p:cNvSpPr/>
          <p:nvPr/>
        </p:nvSpPr>
        <p:spPr>
          <a:xfrm rot="16200000">
            <a:off x="9508873" y="3262278"/>
            <a:ext cx="254400" cy="489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310;p43">
            <a:extLst>
              <a:ext uri="{FF2B5EF4-FFF2-40B4-BE49-F238E27FC236}">
                <a16:creationId xmlns:a16="http://schemas.microsoft.com/office/drawing/2014/main" id="{0D9AD08A-E56D-4507-B4EB-DF316CD21B32}"/>
              </a:ext>
            </a:extLst>
          </p:cNvPr>
          <p:cNvSpPr/>
          <p:nvPr/>
        </p:nvSpPr>
        <p:spPr>
          <a:xfrm>
            <a:off x="10036561" y="3128325"/>
            <a:ext cx="141300" cy="753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311;p43">
            <a:extLst>
              <a:ext uri="{FF2B5EF4-FFF2-40B4-BE49-F238E27FC236}">
                <a16:creationId xmlns:a16="http://schemas.microsoft.com/office/drawing/2014/main" id="{4E83EA0A-A59C-4F72-816A-4850DE9916F8}"/>
              </a:ext>
            </a:extLst>
          </p:cNvPr>
          <p:cNvSpPr/>
          <p:nvPr/>
        </p:nvSpPr>
        <p:spPr>
          <a:xfrm rot="5400000">
            <a:off x="9659769" y="3376413"/>
            <a:ext cx="894900" cy="3192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4"/>
          <p:cNvSpPr txBox="1"/>
          <p:nvPr/>
        </p:nvSpPr>
        <p:spPr>
          <a:xfrm>
            <a:off x="2516550" y="1038400"/>
            <a:ext cx="7158900" cy="51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3B62"/>
              </a:buClr>
              <a:buSzPts val="4800"/>
              <a:buFont typeface="Calibri"/>
              <a:buNone/>
            </a:pPr>
            <a:r>
              <a:rPr lang="en-US" sz="4800" b="1" i="0" u="sng" strike="noStrike" cap="none">
                <a:solidFill>
                  <a:srgbClr val="003B6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3-Question Approach</a:t>
            </a:r>
            <a:endParaRPr sz="1400" b="1" i="0" u="sng" strike="noStrike" cap="none">
              <a:solidFill>
                <a:srgbClr val="003B62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sng" strike="noStrike" cap="none">
              <a:solidFill>
                <a:srgbClr val="003B62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Calibri"/>
              <a:buNone/>
            </a:pPr>
            <a:r>
              <a:rPr lang="en-US" sz="30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How can I keep myself:                               </a:t>
            </a:r>
            <a:endParaRPr sz="3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Calibri"/>
              <a:buNone/>
            </a:pPr>
            <a:r>
              <a:rPr lang="en-US" sz="30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                    (1) Secure</a:t>
            </a:r>
            <a:endParaRPr sz="3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Calibri"/>
              <a:buNone/>
            </a:pPr>
            <a:r>
              <a:rPr lang="en-US" sz="30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                    (2) Healthy</a:t>
            </a:r>
            <a:endParaRPr sz="3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000"/>
              <a:buFont typeface="Calibri"/>
              <a:buNone/>
            </a:pPr>
            <a:r>
              <a:rPr lang="en-US" sz="30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                    (3) Safe</a:t>
            </a:r>
            <a:endParaRPr sz="3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0" name="Google Shape;320;p44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7">
            <a:extLst>
              <a:ext uri="{FF2B5EF4-FFF2-40B4-BE49-F238E27FC236}">
                <a16:creationId xmlns:a16="http://schemas.microsoft.com/office/drawing/2014/main" id="{6F3B94CC-3F77-7B0C-ED0B-1941321BDB44}"/>
              </a:ext>
            </a:extLst>
          </p:cNvPr>
          <p:cNvSpPr txBox="1">
            <a:spLocks/>
          </p:cNvSpPr>
          <p:nvPr/>
        </p:nvSpPr>
        <p:spPr>
          <a:xfrm>
            <a:off x="2047528" y="627993"/>
            <a:ext cx="10144471" cy="69445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3600" kern="100" spc="-27">
                <a:solidFill>
                  <a:schemeClr val="accent5">
                    <a:lumMod val="50000"/>
                  </a:schemeClr>
                </a:solidFill>
                <a:latin typeface="Libre Baskerville" panose="02000000000000000000" pitchFamily="2" charset="0"/>
                <a:cs typeface="Arial"/>
              </a:rPr>
              <a:t>Dedicated BYU Traveler Assistance Hotline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C4485D-86D2-5BDB-30C8-9641A7365929}"/>
              </a:ext>
            </a:extLst>
          </p:cNvPr>
          <p:cNvSpPr/>
          <p:nvPr/>
        </p:nvSpPr>
        <p:spPr>
          <a:xfrm>
            <a:off x="268622" y="1512218"/>
            <a:ext cx="11427024" cy="2740715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>
            <a:outerShdw blurRad="381000" algn="tl" rotWithShape="0">
              <a:srgbClr val="4E93FF">
                <a:alpha val="2500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n-ZA" sz="135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B7CF59-5852-C061-F689-B7BF4D351B6E}"/>
              </a:ext>
            </a:extLst>
          </p:cNvPr>
          <p:cNvSpPr/>
          <p:nvPr/>
        </p:nvSpPr>
        <p:spPr>
          <a:xfrm>
            <a:off x="2715977" y="1250464"/>
            <a:ext cx="9476022" cy="492443"/>
          </a:xfrm>
          <a:prstGeom prst="rect">
            <a:avLst/>
          </a:prstGeom>
          <a:noFill/>
        </p:spPr>
        <p:txBody>
          <a:bodyPr wrap="square" lIns="121920" tIns="0" rIns="0" bIns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ZA"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+1-312-470-3067 (Please don’t call just to test)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2F018D-0726-B90C-A588-1C7E8E9B99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11" t="20701" r="13513" b="14131"/>
          <a:stretch/>
        </p:blipFill>
        <p:spPr>
          <a:xfrm>
            <a:off x="714754" y="2328015"/>
            <a:ext cx="1971925" cy="1603011"/>
          </a:xfrm>
          <a:prstGeom prst="rect">
            <a:avLst/>
          </a:prstGeom>
          <a:ln>
            <a:solidFill>
              <a:srgbClr val="EAEAEA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857BEE-3F1F-E2BD-DC9E-96E038C22B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65"/>
          <a:stretch/>
        </p:blipFill>
        <p:spPr>
          <a:xfrm>
            <a:off x="3097179" y="2328013"/>
            <a:ext cx="1965532" cy="160718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ight Arrow 19">
            <a:extLst>
              <a:ext uri="{FF2B5EF4-FFF2-40B4-BE49-F238E27FC236}">
                <a16:creationId xmlns:a16="http://schemas.microsoft.com/office/drawing/2014/main" id="{3E7252F2-E5AD-1E2D-7406-8AE5FE3E3CDE}"/>
              </a:ext>
            </a:extLst>
          </p:cNvPr>
          <p:cNvSpPr/>
          <p:nvPr/>
        </p:nvSpPr>
        <p:spPr>
          <a:xfrm>
            <a:off x="2715977" y="2990667"/>
            <a:ext cx="353696" cy="505447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n-US" sz="135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Right Arrow 22">
            <a:extLst>
              <a:ext uri="{FF2B5EF4-FFF2-40B4-BE49-F238E27FC236}">
                <a16:creationId xmlns:a16="http://schemas.microsoft.com/office/drawing/2014/main" id="{F8D391B5-0B4E-519E-B950-E421C54D3142}"/>
              </a:ext>
            </a:extLst>
          </p:cNvPr>
          <p:cNvSpPr/>
          <p:nvPr/>
        </p:nvSpPr>
        <p:spPr>
          <a:xfrm>
            <a:off x="5096897" y="2944347"/>
            <a:ext cx="353696" cy="505447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n-US" sz="135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404DDF72-BE19-B667-FB62-F4791257786A}"/>
              </a:ext>
            </a:extLst>
          </p:cNvPr>
          <p:cNvSpPr/>
          <p:nvPr/>
        </p:nvSpPr>
        <p:spPr>
          <a:xfrm rot="5400000">
            <a:off x="8232444" y="-829419"/>
            <a:ext cx="366577" cy="5889929"/>
          </a:xfrm>
          <a:prstGeom prst="leftBrace">
            <a:avLst>
              <a:gd name="adj1" fmla="val 0"/>
              <a:gd name="adj2" fmla="val 50000"/>
            </a:avLst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n-US" sz="1351">
              <a:solidFill>
                <a:srgbClr val="070909"/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B35051-34E5-B85F-8F35-2C43471312CA}"/>
              </a:ext>
            </a:extLst>
          </p:cNvPr>
          <p:cNvGrpSpPr/>
          <p:nvPr/>
        </p:nvGrpSpPr>
        <p:grpSpPr>
          <a:xfrm>
            <a:off x="5480492" y="2340654"/>
            <a:ext cx="5888365" cy="1594541"/>
            <a:chOff x="5480495" y="2340654"/>
            <a:chExt cx="4416275" cy="119590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6C8EB55-1331-1F3A-CBD1-1419A0042D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39" t="15091" r="12597" b="40683"/>
            <a:stretch/>
          </p:blipFill>
          <p:spPr>
            <a:xfrm>
              <a:off x="5480495" y="2342123"/>
              <a:ext cx="1471279" cy="1194437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3760F21-39CA-879E-C633-AF4A13743C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01"/>
            <a:stretch/>
          </p:blipFill>
          <p:spPr>
            <a:xfrm>
              <a:off x="6977787" y="2342124"/>
              <a:ext cx="1464650" cy="119130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3F9813F-304A-C534-C194-DD89302DF5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95" t="12142" r="15423" b="32199"/>
            <a:stretch/>
          </p:blipFill>
          <p:spPr>
            <a:xfrm>
              <a:off x="8466249" y="2340654"/>
              <a:ext cx="1430521" cy="1191308"/>
            </a:xfrm>
            <a:prstGeom prst="rect">
              <a:avLst/>
            </a:prstGeom>
          </p:spPr>
        </p:pic>
      </p:grpSp>
      <p:sp>
        <p:nvSpPr>
          <p:cNvPr id="11" name="TextBox 13">
            <a:extLst>
              <a:ext uri="{FF2B5EF4-FFF2-40B4-BE49-F238E27FC236}">
                <a16:creationId xmlns:a16="http://schemas.microsoft.com/office/drawing/2014/main" id="{93C1DBA3-2902-3B98-ECF9-8B7C617C7D42}"/>
              </a:ext>
            </a:extLst>
          </p:cNvPr>
          <p:cNvSpPr txBox="1"/>
          <p:nvPr/>
        </p:nvSpPr>
        <p:spPr>
          <a:xfrm rot="10800000" flipH="1" flipV="1">
            <a:off x="5518216" y="1810640"/>
            <a:ext cx="2897515" cy="348601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>
                <a:solidFill>
                  <a:srgbClr val="1C2127"/>
                </a:solidFill>
                <a:latin typeface="Arial" panose="020B0604020202020204" pitchFamily="34" charset="0"/>
              </a:rPr>
              <a:t>Tailored Protocols </a:t>
            </a: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CFFFF33A-4D6D-6FDC-64F7-C7C73D30F665}"/>
              </a:ext>
            </a:extLst>
          </p:cNvPr>
          <p:cNvSpPr txBox="1"/>
          <p:nvPr/>
        </p:nvSpPr>
        <p:spPr>
          <a:xfrm>
            <a:off x="8431409" y="1810643"/>
            <a:ext cx="2897515" cy="332704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>
                <a:solidFill>
                  <a:srgbClr val="1C2127"/>
                </a:solidFill>
                <a:latin typeface="Arial" panose="020B0604020202020204" pitchFamily="34" charset="0"/>
              </a:rPr>
              <a:t>Triage/Escalate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A3E92E-5169-0C17-9ADD-FCC33276BE26}"/>
              </a:ext>
            </a:extLst>
          </p:cNvPr>
          <p:cNvSpPr/>
          <p:nvPr/>
        </p:nvSpPr>
        <p:spPr>
          <a:xfrm>
            <a:off x="689133" y="3964999"/>
            <a:ext cx="1997547" cy="474091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</a:rPr>
              <a:t>BYU Caller/Traveler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4FB58E-7280-F9B8-2E52-322B42DE517E}"/>
              </a:ext>
            </a:extLst>
          </p:cNvPr>
          <p:cNvSpPr/>
          <p:nvPr/>
        </p:nvSpPr>
        <p:spPr>
          <a:xfrm>
            <a:off x="3104627" y="3975424"/>
            <a:ext cx="1958085" cy="4595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</a:rPr>
              <a:t>Dedicated Hotline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43293E-F1BF-3EEC-42CA-A270C0AB25D4}"/>
              </a:ext>
            </a:extLst>
          </p:cNvPr>
          <p:cNvSpPr/>
          <p:nvPr/>
        </p:nvSpPr>
        <p:spPr>
          <a:xfrm>
            <a:off x="5470768" y="3966556"/>
            <a:ext cx="1952113" cy="4609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</a:rPr>
              <a:t>Security Assistance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72D723-87FF-D058-DD5A-B03DD55DCC8B}"/>
              </a:ext>
            </a:extLst>
          </p:cNvPr>
          <p:cNvSpPr/>
          <p:nvPr/>
        </p:nvSpPr>
        <p:spPr>
          <a:xfrm>
            <a:off x="7456263" y="3966556"/>
            <a:ext cx="1973488" cy="4609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</a:rPr>
              <a:t>Medical Assistance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6346E12-9C18-80CE-C353-4318CF5CD2A6}"/>
              </a:ext>
            </a:extLst>
          </p:cNvPr>
          <p:cNvSpPr/>
          <p:nvPr/>
        </p:nvSpPr>
        <p:spPr>
          <a:xfrm>
            <a:off x="9461501" y="3966556"/>
            <a:ext cx="1907361" cy="4609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</a:rPr>
              <a:t>Travel Assistance</a:t>
            </a:r>
          </a:p>
        </p:txBody>
      </p:sp>
      <p:pic>
        <p:nvPicPr>
          <p:cNvPr id="18" name="Graphic 20" descr="Telephone outline">
            <a:extLst>
              <a:ext uri="{FF2B5EF4-FFF2-40B4-BE49-F238E27FC236}">
                <a16:creationId xmlns:a16="http://schemas.microsoft.com/office/drawing/2014/main" id="{DB00D674-6097-9438-E2F8-62CE07714E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047529" y="1124037"/>
            <a:ext cx="678820" cy="678820"/>
          </a:xfrm>
          <a:prstGeom prst="rect">
            <a:avLst/>
          </a:prstGeom>
        </p:spPr>
      </p:pic>
      <p:sp>
        <p:nvSpPr>
          <p:cNvPr id="19" name="TextBox 21">
            <a:extLst>
              <a:ext uri="{FF2B5EF4-FFF2-40B4-BE49-F238E27FC236}">
                <a16:creationId xmlns:a16="http://schemas.microsoft.com/office/drawing/2014/main" id="{24509C8B-9E13-D428-2730-CAB809827D1F}"/>
              </a:ext>
            </a:extLst>
          </p:cNvPr>
          <p:cNvSpPr txBox="1"/>
          <p:nvPr/>
        </p:nvSpPr>
        <p:spPr>
          <a:xfrm>
            <a:off x="5430610" y="4626948"/>
            <a:ext cx="1992271" cy="1938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Security subject matter experts for advice/assistance</a:t>
            </a:r>
          </a:p>
          <a:p>
            <a:endParaRPr lang="en-US" sz="1333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Examples: Being followed, mugging, threats, gunfire, feeling unsafe, etc.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endParaRPr lang="en-US" sz="1333"/>
          </a:p>
        </p:txBody>
      </p:sp>
      <p:sp>
        <p:nvSpPr>
          <p:cNvPr id="20" name="TextBox 22">
            <a:extLst>
              <a:ext uri="{FF2B5EF4-FFF2-40B4-BE49-F238E27FC236}">
                <a16:creationId xmlns:a16="http://schemas.microsoft.com/office/drawing/2014/main" id="{0430BEDC-2483-64A2-A8C2-CCA243540A0F}"/>
              </a:ext>
            </a:extLst>
          </p:cNvPr>
          <p:cNvSpPr txBox="1"/>
          <p:nvPr/>
        </p:nvSpPr>
        <p:spPr>
          <a:xfrm>
            <a:off x="7446871" y="4626945"/>
            <a:ext cx="1992271" cy="152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Transfer to medical providers</a:t>
            </a:r>
          </a:p>
          <a:p>
            <a:endParaRPr lang="en-US" sz="1333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Examples: Dizzy, chest pain, stomach pain, etc.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endParaRPr lang="en-US" sz="1333"/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D4154FCC-7BD4-4E9E-E483-EE9FFF6F3E69}"/>
              </a:ext>
            </a:extLst>
          </p:cNvPr>
          <p:cNvSpPr txBox="1"/>
          <p:nvPr/>
        </p:nvSpPr>
        <p:spPr>
          <a:xfrm>
            <a:off x="9429751" y="4626947"/>
            <a:ext cx="1992271" cy="152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Transfer according to issue</a:t>
            </a:r>
          </a:p>
          <a:p>
            <a:endParaRPr lang="en-US" sz="1333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Examples: Lost passport, entry/exit requirements, etc.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endParaRPr lang="en-US" sz="1333"/>
          </a:p>
        </p:txBody>
      </p:sp>
      <p:sp>
        <p:nvSpPr>
          <p:cNvPr id="22" name="TextBox 24">
            <a:extLst>
              <a:ext uri="{FF2B5EF4-FFF2-40B4-BE49-F238E27FC236}">
                <a16:creationId xmlns:a16="http://schemas.microsoft.com/office/drawing/2014/main" id="{84D9A5F5-5497-D113-C26A-01FEA99B1C7C}"/>
              </a:ext>
            </a:extLst>
          </p:cNvPr>
          <p:cNvSpPr txBox="1"/>
          <p:nvPr/>
        </p:nvSpPr>
        <p:spPr>
          <a:xfrm>
            <a:off x="3070442" y="4620951"/>
            <a:ext cx="1992271" cy="152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24/7 availability</a:t>
            </a:r>
          </a:p>
          <a:p>
            <a:endParaRPr lang="en-US" sz="1333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333"/>
              <a:t>Multi-language capability with over 120 interpreters available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endParaRPr lang="en-US" sz="1333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D5D5584-16A9-4FC2-6C7A-509C98F8B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59" y="665187"/>
            <a:ext cx="2182318" cy="160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Google Shape;325;p45">
            <a:extLst>
              <a:ext uri="{FF2B5EF4-FFF2-40B4-BE49-F238E27FC236}">
                <a16:creationId xmlns:a16="http://schemas.microsoft.com/office/drawing/2014/main" id="{15D87439-58CE-4AB2-D0AD-346F245E8D0F}"/>
              </a:ext>
            </a:extLst>
          </p:cNvPr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0918839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5" name="Google Shape;325;p45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26" name="Google Shape;326;p45"/>
          <p:cNvSpPr txBox="1"/>
          <p:nvPr/>
        </p:nvSpPr>
        <p:spPr>
          <a:xfrm>
            <a:off x="216628" y="806050"/>
            <a:ext cx="5799768" cy="15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Situational Awareness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b="0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Take Control of Your Own Safety</a:t>
            </a:r>
            <a:endParaRPr sz="2400" b="0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45"/>
          <p:cNvSpPr txBox="1"/>
          <p:nvPr/>
        </p:nvSpPr>
        <p:spPr>
          <a:xfrm>
            <a:off x="323505" y="2145632"/>
            <a:ext cx="5692891" cy="270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Actively</a:t>
            </a:r>
            <a:r>
              <a:rPr lang="en-US" sz="1600" b="1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manage your security risks.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aware of your surroundings.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Understand that risks vary by country and location, morning to night, etc.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Know the culture and local customs: Dress, holidays, local laws, photography restrictions, curfews, etc.</a:t>
            </a: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7" name="Google Shape;330;p45" descr="https://lh5.googleusercontent.com/m0C4LLTAI0xo6jP6HdkjPozqb-Jk91CEKaeTpDCaVb2W9mM5L8Y3_tK5lHZZNNPgSiCBZoO7lQPt0G_7yedXBYZDn_QardW1lbzUl5VJCifJnw8QcR021_amKNRrFdCF4EUDy0_O-ZXEt4rzfw"/>
          <p:cNvPicPr preferRelativeResize="0"/>
          <p:nvPr/>
        </p:nvPicPr>
        <p:blipFill rotWithShape="1">
          <a:blip r:embed="rId3">
            <a:alphaModFix/>
          </a:blip>
          <a:srcRect l="1203" t="19396" r="1949" b="1909"/>
          <a:stretch/>
        </p:blipFill>
        <p:spPr>
          <a:xfrm>
            <a:off x="7092176" y="997056"/>
            <a:ext cx="4259765" cy="242636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2" descr="Image result for pickpocket shutterstock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76"/>
          <a:stretch/>
        </p:blipFill>
        <p:spPr bwMode="auto">
          <a:xfrm>
            <a:off x="7203688" y="3645561"/>
            <a:ext cx="4003288" cy="281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1644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5" name="Google Shape;335;p46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36" name="Google Shape;336;p46"/>
          <p:cNvSpPr txBox="1"/>
          <p:nvPr/>
        </p:nvSpPr>
        <p:spPr>
          <a:xfrm>
            <a:off x="666838" y="807236"/>
            <a:ext cx="7718961" cy="11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Pickpockets and Street Scams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Techniques</a:t>
            </a:r>
            <a:endParaRPr sz="2400" b="0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37" name="Google Shape;337;p46"/>
          <p:cNvSpPr txBox="1"/>
          <p:nvPr/>
        </p:nvSpPr>
        <p:spPr>
          <a:xfrm>
            <a:off x="179950" y="1582447"/>
            <a:ext cx="4961400" cy="48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302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Approaching you and starting a conversation.</a:t>
            </a: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Accidentally spilling a substance on your clothes and then offering to help clean it off.</a:t>
            </a: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Using children to beg or otherwise distract you.</a:t>
            </a: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Targeting your possessions that you leave unattended (bags, purses, etc.)</a:t>
            </a: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Dropping money, a ring, etc. in front of or near you.</a:t>
            </a: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Backpack, purse, or cell phone snatch and run.</a:t>
            </a:r>
            <a:endParaRPr sz="16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0" name="Google Shape;339;p46"/>
          <p:cNvPicPr preferRelativeResize="0"/>
          <p:nvPr/>
        </p:nvPicPr>
        <p:blipFill rotWithShape="1">
          <a:blip r:embed="rId3">
            <a:alphaModFix/>
          </a:blip>
          <a:srcRect l="1082" t="1676" r="2341" b="2342"/>
          <a:stretch/>
        </p:blipFill>
        <p:spPr>
          <a:xfrm>
            <a:off x="8653345" y="1582447"/>
            <a:ext cx="2865866" cy="2209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340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31002" y="1582447"/>
            <a:ext cx="2977377" cy="2209754"/>
          </a:xfrm>
          <a:prstGeom prst="rect">
            <a:avLst/>
          </a:prstGeom>
          <a:noFill/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</p:pic>
      <p:pic>
        <p:nvPicPr>
          <p:cNvPr id="12" name="Picture 2" descr="Image result for bag thoe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50" y="3984847"/>
            <a:ext cx="4076698" cy="244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31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>
            <a:spLocks noGrp="1"/>
          </p:cNvSpPr>
          <p:nvPr>
            <p:ph type="title"/>
          </p:nvPr>
        </p:nvSpPr>
        <p:spPr>
          <a:xfrm>
            <a:off x="372330" y="666210"/>
            <a:ext cx="11440322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3600" dirty="0">
                <a:solidFill>
                  <a:srgbClr val="1C4587"/>
                </a:solidFill>
                <a:latin typeface="Libre Baskerville"/>
                <a:sym typeface="Libre Baskerville"/>
              </a:rPr>
              <a:t>BYU's Current International Travel Policy</a:t>
            </a:r>
            <a:endParaRPr lang="en-US" dirty="0"/>
          </a:p>
        </p:txBody>
      </p:sp>
      <p:cxnSp>
        <p:nvCxnSpPr>
          <p:cNvPr id="168" name="Google Shape;168;p26"/>
          <p:cNvCxnSpPr/>
          <p:nvPr/>
        </p:nvCxnSpPr>
        <p:spPr>
          <a:xfrm rot="10800000" flipH="1">
            <a:off x="0" y="514355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B3E59B0-BC9C-4B03-BAF8-65ADC30AD49C}"/>
              </a:ext>
            </a:extLst>
          </p:cNvPr>
          <p:cNvSpPr txBox="1"/>
          <p:nvPr/>
        </p:nvSpPr>
        <p:spPr>
          <a:xfrm>
            <a:off x="404262" y="1991910"/>
            <a:ext cx="5691738" cy="34308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666666"/>
              </a:buClr>
              <a:buSzPts val="1600"/>
              <a:buFont typeface="Arial"/>
              <a:buChar char="•"/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  <a:ea typeface="Libre Baskerville"/>
              </a:rPr>
              <a:t> All travel and activities must comply with BYU International Travel Policy, the ISP student handbook, and the BYU Honor Code</a:t>
            </a:r>
          </a:p>
          <a:p>
            <a:pPr>
              <a:buClr>
                <a:srgbClr val="666666"/>
              </a:buClr>
              <a:buSzPts val="1600"/>
              <a:buFont typeface="Arial"/>
              <a:buChar char="•"/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  <a:ea typeface="Libre Baskerville"/>
              </a:rPr>
              <a:t>Your airfare must be purchased through the BYU International Travel Office</a:t>
            </a:r>
          </a:p>
          <a:p>
            <a:pPr>
              <a:buSzPts val="1600"/>
              <a:buFont typeface="Arial"/>
              <a:buChar char="•"/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  <a:ea typeface="Libre Baskerville"/>
              </a:rPr>
              <a:t>Pre-/post-program travel must be approved and booked through BYU Travel (you must sign a waiver).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Libre Baskerville" panose="020B0604020202020204" charset="0"/>
              <a:ea typeface="Libre Baskerville"/>
            </a:endParaRPr>
          </a:p>
          <a:p>
            <a:pPr lvl="4">
              <a:buSzPts val="1600"/>
              <a:buFont typeface="Arial"/>
              <a:buChar char="•"/>
            </a:pP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Libre Baskerville" panose="020B0604020202020204" charset="0"/>
                <a:ea typeface="Libre Baskerville"/>
              </a:rPr>
              <a:t> Overnight or weekend travel away from program requires prior approval and must be academically justified/related to program.</a:t>
            </a:r>
            <a:endParaRPr lang="en-US" dirty="0">
              <a:ea typeface="Libre Baskerville"/>
            </a:endParaRPr>
          </a:p>
          <a:p>
            <a:pPr marL="457200" indent="-330200">
              <a:lnSpc>
                <a:spcPct val="114999"/>
              </a:lnSpc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sz="1800" b="0" i="0" u="none" strike="noStrike" cap="none" dirty="0">
              <a:solidFill>
                <a:srgbClr val="666666"/>
              </a:solidFill>
              <a:ea typeface="Libre Baskerville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4B70701-7ABD-4841-909C-171CDCA01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837" y="1790298"/>
            <a:ext cx="3497117" cy="464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47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5" name="Google Shape;345;p47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46" name="Google Shape;346;p47"/>
          <p:cNvSpPr txBox="1"/>
          <p:nvPr/>
        </p:nvSpPr>
        <p:spPr>
          <a:xfrm>
            <a:off x="515441" y="887682"/>
            <a:ext cx="8667300" cy="1216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Pickpockets and Street Scams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Prevention</a:t>
            </a:r>
            <a:endParaRPr sz="2400" b="0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47" name="Google Shape;347;p47"/>
          <p:cNvSpPr txBox="1"/>
          <p:nvPr/>
        </p:nvSpPr>
        <p:spPr>
          <a:xfrm>
            <a:off x="386600" y="1852551"/>
            <a:ext cx="5951400" cy="4750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Arial"/>
              <a:buNone/>
            </a:pPr>
            <a:endParaRPr sz="9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not leave personal items unattended.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Carry only what you need.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Avoid carry bulky bags or purses.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Keep purses secure and carry wallets in an inside pocket.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Carry bags in front of you with flaps against your body.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not display any valuables.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Avoid using electronic devices in public places.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Libre Baskerville"/>
              <a:buChar char="●"/>
            </a:pPr>
            <a:r>
              <a:rPr lang="en-US" sz="16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Avoid appearing wealthy by the way you dress.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Arial"/>
              <a:buNone/>
            </a:pPr>
            <a:endParaRPr sz="9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Arial"/>
              <a:buNone/>
            </a:pPr>
            <a:endParaRPr sz="9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0" name="Google Shape;348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76038" y="4245839"/>
            <a:ext cx="3581434" cy="2156259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</p:pic>
      <p:pic>
        <p:nvPicPr>
          <p:cNvPr id="11" name="Google Shape;349;p47" descr="https://lh5.googleusercontent.com/o87BXyUUQEx1zOF6D5BNIrE73YECvuU2deUhtSl4FCJNdnym0Ps5M2YJvjbeXpJnMxGawVrmDDKofcjeUXpSu4rmkc1njHUOGhIx7kYYgVKhdsLmi0OA2_F9b25kafoe0cMGx_27zNGHR8coJA"/>
          <p:cNvPicPr preferRelativeResize="0"/>
          <p:nvPr/>
        </p:nvPicPr>
        <p:blipFill rotWithShape="1">
          <a:blip r:embed="rId4">
            <a:alphaModFix/>
          </a:blip>
          <a:srcRect l="1942" t="3238" r="2151" b="2676"/>
          <a:stretch/>
        </p:blipFill>
        <p:spPr>
          <a:xfrm>
            <a:off x="7276037" y="1852551"/>
            <a:ext cx="3581434" cy="2042812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97661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4" name="Google Shape;354;p48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55" name="Google Shape;355;p48"/>
          <p:cNvSpPr txBox="1"/>
          <p:nvPr/>
        </p:nvSpPr>
        <p:spPr>
          <a:xfrm>
            <a:off x="373550" y="448950"/>
            <a:ext cx="5696100" cy="12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Transportation Safety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56" name="Google Shape;356;p48"/>
          <p:cNvSpPr txBox="1"/>
          <p:nvPr/>
        </p:nvSpPr>
        <p:spPr>
          <a:xfrm>
            <a:off x="129300" y="1376777"/>
            <a:ext cx="5841000" cy="5346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Minimize traveling alone.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Take only reliable transportation (first class bus, taxis with displayed accreditation, Uber, </a:t>
            </a:r>
            <a:r>
              <a:rPr lang="en-US" sz="1700" b="0" i="0" u="none" strike="noStrike" cap="none" dirty="0" err="1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etc</a:t>
            </a: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).  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Never get in a taxi that already has another passenger.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Try to take a taxi from your hotel or an official taxi stand, not randomly off the street.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Never travel at night from city to city.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Libre Baskerville"/>
              <a:buChar char="●"/>
            </a:pPr>
            <a:r>
              <a:rPr lang="en-US" sz="17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Know transportation/pedestrian laws and culture</a:t>
            </a:r>
            <a:endParaRPr sz="17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9" name="Google Shape;358;p48"/>
          <p:cNvPicPr preferRelativeResize="0"/>
          <p:nvPr/>
        </p:nvPicPr>
        <p:blipFill rotWithShape="1">
          <a:blip r:embed="rId3">
            <a:alphaModFix/>
          </a:blip>
          <a:srcRect r="13403"/>
          <a:stretch/>
        </p:blipFill>
        <p:spPr>
          <a:xfrm>
            <a:off x="7045694" y="1285860"/>
            <a:ext cx="1690496" cy="2045368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0A90396-2A4B-45E3-9F9A-2133483DE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1235" y="1285860"/>
            <a:ext cx="2717215" cy="204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60AD1097-C314-4C3B-BD9E-0C254B490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600" y="3526773"/>
            <a:ext cx="5696100" cy="428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056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9" name="Google Shape;389;p52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90" name="Google Shape;390;p52"/>
          <p:cNvSpPr txBox="1"/>
          <p:nvPr/>
        </p:nvSpPr>
        <p:spPr>
          <a:xfrm>
            <a:off x="541442" y="1035094"/>
            <a:ext cx="10257091" cy="1159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Sexual Misconduct &amp; Title IX</a:t>
            </a:r>
            <a:endParaRPr sz="1400" b="0" i="0" u="none" strike="noStrike" cap="none" dirty="0">
              <a:solidFill>
                <a:srgbClr val="000000"/>
              </a:solidFill>
              <a:latin typeface="Cambria" panose="02040503050406030204" pitchFamily="18" charset="0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1" name="Google Shape;391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74808" y="2637481"/>
            <a:ext cx="4775750" cy="3185425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52"/>
          <p:cNvSpPr/>
          <p:nvPr/>
        </p:nvSpPr>
        <p:spPr>
          <a:xfrm>
            <a:off x="541442" y="2092053"/>
            <a:ext cx="6096000" cy="2571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BYU’s Sexual Misconduct Policy applies to students while on study abroad.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u="none" strike="noStrike" cap="none" dirty="0">
              <a:solidFill>
                <a:srgbClr val="000000"/>
              </a:solidFill>
              <a:latin typeface="Cambria" panose="02040503050406030204" pitchFamily="18" charset="0"/>
              <a:ea typeface="Baskerville" panose="02020502070401020303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BYU students can submit reports,</a:t>
            </a:r>
            <a:r>
              <a:rPr lang="en-US" sz="1800" dirty="0">
                <a:solidFill>
                  <a:srgbClr val="434343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 including anonymous reports</a:t>
            </a:r>
            <a:r>
              <a:rPr lang="en-US" sz="180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 to the Title IX Office, University Police, International Security.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  </a:t>
            </a:r>
            <a:endParaRPr sz="1800" u="none" strike="noStrike" cap="none" dirty="0">
              <a:solidFill>
                <a:srgbClr val="000000"/>
              </a:solidFill>
              <a:latin typeface="Cambria" panose="02040503050406030204" pitchFamily="18" charset="0"/>
              <a:ea typeface="Baskerville" panose="02020502070401020303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Program directors and other “responsible employees” are required to report instances of sexual misconduct.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u="none" strike="noStrike" cap="none" dirty="0">
              <a:solidFill>
                <a:srgbClr val="000000"/>
              </a:solidFill>
              <a:latin typeface="Cambria" panose="02040503050406030204" pitchFamily="18" charset="0"/>
              <a:ea typeface="Baskerville" panose="02020502070401020303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BYU can help students with resources and services, including when they return to campus.</a:t>
            </a:r>
            <a:endParaRPr sz="1800" u="none" strike="noStrike" cap="none" dirty="0">
              <a:solidFill>
                <a:srgbClr val="000000"/>
              </a:solidFill>
              <a:latin typeface="Cambria" panose="02040503050406030204" pitchFamily="18" charset="0"/>
              <a:ea typeface="Baskerville" panose="02020502070401020303" pitchFamily="18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434343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434343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endParaRPr sz="1400" b="0" i="0" u="none" strike="noStrike" cap="none" dirty="0">
              <a:solidFill>
                <a:srgbClr val="434343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1" name="Google Shape;381;p51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82" name="Google Shape;382;p51"/>
          <p:cNvSpPr txBox="1"/>
          <p:nvPr/>
        </p:nvSpPr>
        <p:spPr>
          <a:xfrm>
            <a:off x="-896483" y="990996"/>
            <a:ext cx="11157041" cy="719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BYU </a:t>
            </a: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Prohibits Sexual Misconduct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84" name="Google Shape;384;p51"/>
          <p:cNvSpPr txBox="1"/>
          <p:nvPr/>
        </p:nvSpPr>
        <p:spPr>
          <a:xfrm>
            <a:off x="1045998" y="1710647"/>
            <a:ext cx="5050002" cy="36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600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sym typeface="Libre Baskerville"/>
              </a:rPr>
              <a:t>S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sym typeface="Libre Baskerville"/>
              </a:rPr>
              <a:t>exual Harassment</a:t>
            </a:r>
            <a:endParaRPr sz="1800" dirty="0">
              <a:latin typeface="Cambria" panose="02040503050406030204" pitchFamily="18" charset="0"/>
              <a:ea typeface="Baskerville" panose="02020502070401020303" pitchFamily="18" charset="0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Sexual assault/sexual violence</a:t>
            </a:r>
            <a:endParaRPr lang="en-US" sz="1800" dirty="0">
              <a:latin typeface="Cambria" panose="02040503050406030204" pitchFamily="18" charset="0"/>
              <a:ea typeface="Baskerville" panose="02020502070401020303" pitchFamily="18" charset="0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Domestic violence</a:t>
            </a:r>
            <a:endParaRPr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Dating violence</a:t>
            </a:r>
            <a:endParaRPr sz="1800" dirty="0">
              <a:latin typeface="Cambria" panose="02040503050406030204" pitchFamily="18" charset="0"/>
              <a:ea typeface="Baskerville" panose="02020502070401020303" pitchFamily="18" charset="0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Stalking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1143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See more info on sexual misconduct at </a:t>
            </a:r>
            <a:r>
              <a:rPr lang="en-US" sz="1800" b="0" i="0" u="none" strike="noStrike" cap="none" dirty="0" err="1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titleix.byu.edu</a:t>
            </a:r>
            <a:endParaRPr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</p:txBody>
      </p:sp>
      <p:pic>
        <p:nvPicPr>
          <p:cNvPr id="5" name="Picture 4" descr="A picture containing person, outdoor, girl, young&#10;&#10;Description automatically generated">
            <a:extLst>
              <a:ext uri="{FF2B5EF4-FFF2-40B4-BE49-F238E27FC236}">
                <a16:creationId xmlns:a16="http://schemas.microsoft.com/office/drawing/2014/main" id="{7A6493C0-502F-7C48-ACBC-7170E744F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533" y="2085618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6631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1" name="Google Shape;381;p51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82" name="Google Shape;382;p51"/>
          <p:cNvSpPr txBox="1"/>
          <p:nvPr/>
        </p:nvSpPr>
        <p:spPr>
          <a:xfrm>
            <a:off x="-641445" y="1072136"/>
            <a:ext cx="8308929" cy="726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Committed by or Against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84" name="Google Shape;384;p51"/>
          <p:cNvSpPr txBox="1"/>
          <p:nvPr/>
        </p:nvSpPr>
        <p:spPr>
          <a:xfrm>
            <a:off x="1028961" y="1798463"/>
            <a:ext cx="4064000" cy="383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sym typeface="Libre Baskerville"/>
              </a:rPr>
              <a:t>Students</a:t>
            </a:r>
            <a:endParaRPr sz="1800" dirty="0">
              <a:latin typeface="Cambria" panose="02040503050406030204" pitchFamily="18" charset="0"/>
              <a:ea typeface="Baskerville" panose="02020502070401020303" pitchFamily="18" charset="0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sym typeface="Libre Baskerville"/>
              </a:rPr>
              <a:t>Employees</a:t>
            </a:r>
            <a:endParaRPr lang="en-US" sz="1800" dirty="0">
              <a:latin typeface="Cambria" panose="02040503050406030204" pitchFamily="18" charset="0"/>
              <a:ea typeface="Baskerville" panose="02020502070401020303" pitchFamily="18" charset="0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Participants in university programs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Visitors to campus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Baskerville" panose="02020502070401020303" pitchFamily="18" charset="0"/>
                <a:cs typeface="Libre Baskerville"/>
                <a:sym typeface="Libre Baskerville"/>
              </a:rPr>
              <a:t>Community members</a:t>
            </a:r>
            <a:endParaRPr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600" b="0" i="0" u="none" strike="noStrike" cap="none" dirty="0">
              <a:solidFill>
                <a:srgbClr val="666666"/>
              </a:solidFill>
              <a:latin typeface="Baskerville" panose="02020502070401020303" pitchFamily="18" charset="0"/>
              <a:ea typeface="Baskerville" panose="02020502070401020303" pitchFamily="18" charset="0"/>
              <a:cs typeface="Libre Baskerville"/>
              <a:sym typeface="Libre Baskerville"/>
            </a:endParaRPr>
          </a:p>
        </p:txBody>
      </p:sp>
      <p:pic>
        <p:nvPicPr>
          <p:cNvPr id="5" name="Picture 4" descr="A person sitting on a bench&#10;&#10;Description automatically generated">
            <a:extLst>
              <a:ext uri="{FF2B5EF4-FFF2-40B4-BE49-F238E27FC236}">
                <a16:creationId xmlns:a16="http://schemas.microsoft.com/office/drawing/2014/main" id="{1EF9FE17-6F07-BC45-9FEB-9694CFD27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666" y="1798463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5419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3" name="Google Shape;373;p50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74" name="Google Shape;374;p50"/>
          <p:cNvSpPr txBox="1"/>
          <p:nvPr/>
        </p:nvSpPr>
        <p:spPr>
          <a:xfrm>
            <a:off x="468542" y="1029913"/>
            <a:ext cx="5248481" cy="1416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BYU Policy Violation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5" name="Google Shape;375;p50"/>
          <p:cNvSpPr txBox="1"/>
          <p:nvPr/>
        </p:nvSpPr>
        <p:spPr>
          <a:xfrm>
            <a:off x="914399" y="2153165"/>
            <a:ext cx="5248481" cy="3696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Probation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Suspension or dismissal from the university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Termination of employment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Ban from campus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Sent home from BYU study abroad</a:t>
            </a:r>
            <a:endParaRPr lang="en-US"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clock, building, large, bicycle&#10;&#10;Description automatically generated">
            <a:extLst>
              <a:ext uri="{FF2B5EF4-FFF2-40B4-BE49-F238E27FC236}">
                <a16:creationId xmlns:a16="http://schemas.microsoft.com/office/drawing/2014/main" id="{1DFB643B-AD1F-D94F-A775-1ED0D30E1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445" y="1738271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837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3" name="Google Shape;373;p50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74" name="Google Shape;374;p50"/>
          <p:cNvSpPr txBox="1"/>
          <p:nvPr/>
        </p:nvSpPr>
        <p:spPr>
          <a:xfrm>
            <a:off x="847519" y="990143"/>
            <a:ext cx="5248481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Confidentiality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5" name="Google Shape;375;p50"/>
          <p:cNvSpPr txBox="1"/>
          <p:nvPr/>
        </p:nvSpPr>
        <p:spPr>
          <a:xfrm>
            <a:off x="847518" y="1924463"/>
            <a:ext cx="4728351" cy="3401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All reports will be kept confidential as is reasonably possible. 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The Title IX Office will not share victim or witness information with the Honor Code Office. </a:t>
            </a:r>
            <a:endParaRPr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erson standing in front of a mirror posing for the camera&#10;&#10;Description automatically generated">
            <a:extLst>
              <a:ext uri="{FF2B5EF4-FFF2-40B4-BE49-F238E27FC236}">
                <a16:creationId xmlns:a16="http://schemas.microsoft.com/office/drawing/2014/main" id="{FDDBA4D3-D972-5247-A86B-765169B27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131" y="1720493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165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3" name="Google Shape;373;p50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74" name="Google Shape;374;p50"/>
          <p:cNvSpPr txBox="1"/>
          <p:nvPr/>
        </p:nvSpPr>
        <p:spPr>
          <a:xfrm>
            <a:off x="-643152" y="767095"/>
            <a:ext cx="5248481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Amnesty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5" name="Google Shape;375;p50"/>
          <p:cNvSpPr txBox="1"/>
          <p:nvPr/>
        </p:nvSpPr>
        <p:spPr>
          <a:xfrm>
            <a:off x="847520" y="2026904"/>
            <a:ext cx="5248480" cy="4064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Amnest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y is given for honor code violations that occurred at or near the time of the sexual misconduct. 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Leniency may be offered for other Honor Code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violations. 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Those who have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violated the sexual misconduct policy are not entitled to amnesty or confidentiality. 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For more information on BYU’s stand on </a:t>
            </a:r>
            <a:r>
              <a:rPr lang="en-US" sz="1800" b="0" i="1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Amnesty</a:t>
            </a: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 and </a:t>
            </a:r>
            <a:r>
              <a:rPr lang="en-US" sz="1800" b="0" i="1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Confidentiality</a:t>
            </a: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, go to: </a:t>
            </a:r>
            <a:r>
              <a:rPr lang="en-US" sz="1800" b="0" i="0" u="none" strike="noStrike" cap="none" dirty="0" err="1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titleix.byu.edu</a:t>
            </a:r>
            <a:endParaRPr sz="20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101" y="1779200"/>
            <a:ext cx="534352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415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3" name="Google Shape;373;p50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74" name="Google Shape;374;p50"/>
          <p:cNvSpPr txBox="1"/>
          <p:nvPr/>
        </p:nvSpPr>
        <p:spPr>
          <a:xfrm>
            <a:off x="559557" y="698856"/>
            <a:ext cx="5248481" cy="14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How &amp; Where to Report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5" name="Google Shape;375;p50"/>
          <p:cNvSpPr txBox="1"/>
          <p:nvPr/>
        </p:nvSpPr>
        <p:spPr>
          <a:xfrm>
            <a:off x="559556" y="1847376"/>
            <a:ext cx="5248481" cy="4020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Your program director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The Title IX Coordinator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BYU International Security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University Police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Local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police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Anonymous reporting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BYU Advocates</a:t>
            </a: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endParaRPr lang="en-US" sz="18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See </a:t>
            </a:r>
            <a:r>
              <a:rPr lang="en-US" sz="1800" b="0" i="0" u="none" strike="noStrike" cap="none" dirty="0" err="1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titleix.byu.edu</a:t>
            </a: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 for reporting procedures</a:t>
            </a:r>
            <a:endParaRPr sz="20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4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958A72EC-C298-124D-8BE6-25E48BC8F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199" y="1847376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674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3" name="Google Shape;373;p50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74" name="Google Shape;374;p50"/>
          <p:cNvSpPr txBox="1"/>
          <p:nvPr/>
        </p:nvSpPr>
        <p:spPr>
          <a:xfrm>
            <a:off x="-169741" y="811975"/>
            <a:ext cx="7157395" cy="1566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Risk Reduction Strategies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5" name="Google Shape;375;p50"/>
          <p:cNvSpPr txBox="1"/>
          <p:nvPr/>
        </p:nvSpPr>
        <p:spPr>
          <a:xfrm>
            <a:off x="507793" y="1844012"/>
            <a:ext cx="7157395" cy="4884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Understand consent (see BYU </a:t>
            </a:r>
            <a:r>
              <a:rPr lang="en-US" sz="1800" dirty="0" err="1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titleix.byu.edu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)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Trust your instincts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Recognize warning signs of an unhealthy relationship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Stay alert and aware of what is going on around you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Abide by the Honor Code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Do not be afraid to speak up if something is wrong</a:t>
            </a: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Calibri"/>
                <a:cs typeface="Calibri"/>
                <a:sym typeface="Libre Baskerville"/>
              </a:rPr>
              <a:t>Dating violence, domestic violence, sexual assault, and stalking are criminal acts. You are not responsible for another person’s actions.</a:t>
            </a:r>
            <a:endParaRPr sz="20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person, building, woman, cellphone&#10;&#10;Description automatically generated">
            <a:extLst>
              <a:ext uri="{FF2B5EF4-FFF2-40B4-BE49-F238E27FC236}">
                <a16:creationId xmlns:a16="http://schemas.microsoft.com/office/drawing/2014/main" id="{01F5D47F-43D1-2342-8476-D6E7A32A7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5188" y="1595311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3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>
            <a:spLocks noGrp="1"/>
          </p:cNvSpPr>
          <p:nvPr>
            <p:ph type="title"/>
          </p:nvPr>
        </p:nvSpPr>
        <p:spPr>
          <a:xfrm>
            <a:off x="129875" y="666210"/>
            <a:ext cx="8369232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0" i="0" u="none" strike="noStrike" cap="none" dirty="0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We’re Going to Talk About:</a:t>
            </a:r>
            <a:endParaRPr sz="3600" b="0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68" name="Google Shape;168;p26"/>
          <p:cNvCxnSpPr/>
          <p:nvPr/>
        </p:nvCxnSpPr>
        <p:spPr>
          <a:xfrm rot="10800000" flipH="1">
            <a:off x="0" y="514355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B3E59B0-BC9C-4B03-BAF8-65ADC30AD49C}"/>
              </a:ext>
            </a:extLst>
          </p:cNvPr>
          <p:cNvSpPr txBox="1"/>
          <p:nvPr/>
        </p:nvSpPr>
        <p:spPr>
          <a:xfrm>
            <a:off x="404262" y="1991910"/>
            <a:ext cx="4908883" cy="4961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Mental Health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to know before you go</a:t>
            </a: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How to get medical care while abroad</a:t>
            </a: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Best practices for personal security</a:t>
            </a: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Sexual Assault and resources for survivors</a:t>
            </a: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Q&amp;A</a:t>
            </a: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sz="14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Libre Baskerville"/>
              <a:buChar char="●"/>
            </a:pPr>
            <a:endParaRPr lang="en-US" sz="14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3" name="Picture 2" descr="A picture containing sky, outdoor, old, castle&#10;&#10;Description automatically generated">
            <a:extLst>
              <a:ext uri="{FF2B5EF4-FFF2-40B4-BE49-F238E27FC236}">
                <a16:creationId xmlns:a16="http://schemas.microsoft.com/office/drawing/2014/main" id="{7AFB1744-0003-4CE3-A1EA-4B6056AC1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1810" y="1613905"/>
            <a:ext cx="6474593" cy="487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9146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8" name="Google Shape;398;p53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99" name="Google Shape;399;p53"/>
          <p:cNvSpPr txBox="1"/>
          <p:nvPr/>
        </p:nvSpPr>
        <p:spPr>
          <a:xfrm>
            <a:off x="-1261213" y="874435"/>
            <a:ext cx="9936462" cy="1012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Suggested Precautions Abroad </a:t>
            </a:r>
            <a:endParaRPr sz="1400" b="0" i="0" u="none" strike="noStrike" cap="none" dirty="0">
              <a:solidFill>
                <a:srgbClr val="000000"/>
              </a:solidFill>
              <a:latin typeface="Cambria" panose="02040503050406030204" pitchFamily="18" charset="0"/>
              <a:sym typeface="Arial"/>
            </a:endParaRPr>
          </a:p>
        </p:txBody>
      </p:sp>
      <p:sp>
        <p:nvSpPr>
          <p:cNvPr id="400" name="Google Shape;400;p53"/>
          <p:cNvSpPr txBox="1"/>
          <p:nvPr/>
        </p:nvSpPr>
        <p:spPr>
          <a:xfrm>
            <a:off x="341902" y="1693998"/>
            <a:ext cx="5990659" cy="4624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Dress conservatively and culturally appropriate, so as not to draw unwanted attention to yourself.</a:t>
            </a: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endParaRPr sz="1500" b="0" i="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Do not walk alone at night or in areas that are unfamiliar or questionable.</a:t>
            </a: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endParaRPr sz="1500" b="0" i="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Do not share personal information </a:t>
            </a:r>
            <a:r>
              <a:rPr lang="en-US" sz="1500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with anyone you do not know. Do not </a:t>
            </a: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agree to meet someone you do not know. </a:t>
            </a: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endParaRPr sz="1500" b="0" i="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Be aware that men and women may mistake the friendliness of American students and may interpret this as romantic interest.   </a:t>
            </a: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endParaRPr lang="en-US" sz="1500" dirty="0">
              <a:solidFill>
                <a:srgbClr val="434343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Avoid contact and smiling, especially if an aggressive person is trying to get your attention.</a:t>
            </a: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endParaRPr lang="en-US" sz="1500" dirty="0">
              <a:solidFill>
                <a:srgbClr val="434343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Ignore street comments (whistles, cat calls, hissing, whisperings).  Observe how locals act in these situations.</a:t>
            </a: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endParaRPr sz="1500" b="0" i="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Libre Baskerville"/>
              <a:buChar char="●"/>
            </a:pPr>
            <a:r>
              <a:rPr lang="en-US" sz="1500" b="0" i="0" u="none" strike="noStrike" cap="none" dirty="0">
                <a:solidFill>
                  <a:srgbClr val="434343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Implement mitigation strategies, such as staying in groups, walking with a friend, etc.</a:t>
            </a:r>
            <a:endParaRPr sz="1500" b="0" i="0" u="none" strike="noStrike" cap="none" dirty="0">
              <a:solidFill>
                <a:srgbClr val="434343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401" name="Google Shape;401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35025" y="1887197"/>
            <a:ext cx="5217818" cy="3007962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3" name="Google Shape;373;p50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74" name="Google Shape;374;p50"/>
          <p:cNvSpPr txBox="1"/>
          <p:nvPr/>
        </p:nvSpPr>
        <p:spPr>
          <a:xfrm>
            <a:off x="2657349" y="303920"/>
            <a:ext cx="5248481" cy="1530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Questions &amp; Help</a:t>
            </a:r>
            <a:endParaRPr sz="3600" b="1" i="0" u="none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5" name="Google Shape;375;p50"/>
          <p:cNvSpPr txBox="1"/>
          <p:nvPr/>
        </p:nvSpPr>
        <p:spPr>
          <a:xfrm>
            <a:off x="218364" y="1792785"/>
            <a:ext cx="11559654" cy="476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800" b="1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3 Key Points</a:t>
            </a:r>
          </a:p>
          <a:p>
            <a:pPr marL="4000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A</a:t>
            </a: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sk for immediate local help</a:t>
            </a:r>
          </a:p>
          <a:p>
            <a:pPr marL="4000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Get to a safe location</a:t>
            </a:r>
          </a:p>
          <a:p>
            <a:pPr marL="4000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Seek immediate medical care</a:t>
            </a: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endParaRPr lang="en-US" sz="1600" b="1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600" b="1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BYU Title IX Office</a:t>
            </a:r>
          </a:p>
          <a:p>
            <a:pPr marL="114300" lvl="4">
              <a:lnSpc>
                <a:spcPct val="150000"/>
              </a:lnSpc>
              <a:buClr>
                <a:srgbClr val="666666"/>
              </a:buClr>
              <a:buSzPts val="1800"/>
            </a:pPr>
            <a:r>
              <a:rPr lang="en-US" sz="1600" b="0" i="0" u="none" strike="noStrike" cap="none" dirty="0" err="1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Titleix.byu.edu</a:t>
            </a:r>
            <a:endParaRPr lang="en-US" sz="16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114300" lvl="4">
              <a:lnSpc>
                <a:spcPct val="150000"/>
              </a:lnSpc>
              <a:buClr>
                <a:srgbClr val="666666"/>
              </a:buClr>
              <a:buSzPts val="1800"/>
            </a:pPr>
            <a:r>
              <a:rPr lang="en-US" sz="16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1085 WSC, 801-422-8692</a:t>
            </a:r>
            <a:endParaRPr lang="en-US" sz="1600" b="0" i="0" u="none" strike="noStrike" cap="none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600" b="1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BYU Police</a:t>
            </a: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600" dirty="0" err="1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Police.byu.edu</a:t>
            </a:r>
            <a:endParaRPr lang="en-US" sz="1600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2120 JKB</a:t>
            </a:r>
            <a:r>
              <a:rPr lang="en-US" sz="16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, 801-422-2222</a:t>
            </a: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600" b="1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BYU International Security</a:t>
            </a: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6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  <a:hlinkClick r:id="rId3"/>
              </a:rPr>
              <a:t>International_security@byu.edu</a:t>
            </a:r>
            <a:endParaRPr lang="en-US" sz="1600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1143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280C HRCB, 801-422-5357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endParaRPr lang="en-US" sz="1800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3" name="Picture 2" descr="A group of people sitting at a beach&#10;&#10;Description automatically generated">
            <a:extLst>
              <a:ext uri="{FF2B5EF4-FFF2-40B4-BE49-F238E27FC236}">
                <a16:creationId xmlns:a16="http://schemas.microsoft.com/office/drawing/2014/main" id="{E6D03D21-1CCF-3244-BB45-C3AF04121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008" y="1792785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756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4" name="Google Shape;364;p49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65" name="Google Shape;365;p49"/>
          <p:cNvSpPr txBox="1"/>
          <p:nvPr/>
        </p:nvSpPr>
        <p:spPr>
          <a:xfrm>
            <a:off x="1224225" y="577125"/>
            <a:ext cx="3930300" cy="14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sng" strike="noStrike" cap="none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ATM Safety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66" name="Google Shape;366;p49"/>
          <p:cNvSpPr txBox="1"/>
          <p:nvPr/>
        </p:nvSpPr>
        <p:spPr>
          <a:xfrm>
            <a:off x="68475" y="1825750"/>
            <a:ext cx="6241800" cy="45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not use ATMs at night.  Avoid public machines. Try to use ATMs in a secure location: Bank, hotel etc.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aware of others around you and potential scams.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not let others handle your credit card.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Stand close to the machine and shield the keypad.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Discreetly put your money and card away.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If the machine does not return your card, report it immediately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7" name="Google Shape;367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75321" y="869795"/>
            <a:ext cx="4359974" cy="2949292"/>
          </a:xfrm>
          <a:prstGeom prst="rect">
            <a:avLst/>
          </a:prstGeom>
          <a:noFill/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</p:pic>
      <p:pic>
        <p:nvPicPr>
          <p:cNvPr id="8" name="Google Shape;368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75321" y="3914078"/>
            <a:ext cx="4359974" cy="2648626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3" name="Google Shape;373;p50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74" name="Google Shape;374;p50"/>
          <p:cNvSpPr txBox="1"/>
          <p:nvPr/>
        </p:nvSpPr>
        <p:spPr>
          <a:xfrm>
            <a:off x="226044" y="698856"/>
            <a:ext cx="5248481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Talk to your Financial Institution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5" name="Google Shape;375;p50"/>
          <p:cNvSpPr txBox="1"/>
          <p:nvPr/>
        </p:nvSpPr>
        <p:spPr>
          <a:xfrm>
            <a:off x="234425" y="1429206"/>
            <a:ext cx="5240100" cy="55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Let your banking institutions know where you are going and when you are returning.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Take your bank’s 24/7 fraud number with you.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Never complete financial transactions on unsafe/public server.</a:t>
            </a:r>
            <a:endParaRPr sz="18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Google Shape;376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2266975"/>
            <a:ext cx="5329406" cy="3473519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1" name="Google Shape;381;p51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82" name="Google Shape;382;p51"/>
          <p:cNvSpPr txBox="1"/>
          <p:nvPr/>
        </p:nvSpPr>
        <p:spPr>
          <a:xfrm>
            <a:off x="-77616" y="945874"/>
            <a:ext cx="7701300" cy="96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Personal Safety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84" name="Google Shape;384;p51"/>
          <p:cNvSpPr txBox="1"/>
          <p:nvPr/>
        </p:nvSpPr>
        <p:spPr>
          <a:xfrm>
            <a:off x="1248033" y="2090239"/>
            <a:ext cx="5050002" cy="36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Minimize time traveling alone.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Stay together and watch out for each other.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Know which areas of the city are safe.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Avoid traveling in less crowded areas after dark.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If you are targeted for a robbery or mugging, be as cooperative as possible.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6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aware of “express kidnappings” in some areas.</a:t>
            </a:r>
            <a:endParaRPr sz="16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19100" marR="0" lvl="0" indent="-190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63F52FA-D44B-4BF8-B745-A4F2FEFD5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15" y="1635142"/>
            <a:ext cx="5038725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6" name="Google Shape;406;p54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07" name="Google Shape;407;p54"/>
          <p:cNvSpPr txBox="1"/>
          <p:nvPr/>
        </p:nvSpPr>
        <p:spPr>
          <a:xfrm>
            <a:off x="1209650" y="623600"/>
            <a:ext cx="9162900" cy="11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Social Media, Cyber Crime, and 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Virtual Kidnappings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408" name="Google Shape;408;p54"/>
          <p:cNvSpPr txBox="1"/>
          <p:nvPr/>
        </p:nvSpPr>
        <p:spPr>
          <a:xfrm>
            <a:off x="522380" y="2311538"/>
            <a:ext cx="6080459" cy="38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Remove detailed personal info from social media</a:t>
            </a:r>
            <a:endParaRPr sz="2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not share personal info, such as where you live</a:t>
            </a:r>
          </a:p>
          <a:p>
            <a:pPr marL="457200" marR="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aware of country-specific laws regarding social media (e.g., UAE)</a:t>
            </a:r>
            <a:endParaRPr sz="2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Use only secure servers, </a:t>
            </a:r>
            <a:r>
              <a:rPr lang="en-US" sz="2000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Publicly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available Wi-Fi can be hacked</a:t>
            </a:r>
            <a:endParaRPr sz="2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55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aware of virtual kidnappings and scams</a:t>
            </a:r>
            <a:endParaRPr sz="2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DBD09A-6ADB-4D70-BA2C-20ABA7ED4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840" y="2311538"/>
            <a:ext cx="5066780" cy="253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4" name="Google Shape;414;p55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15" name="Google Shape;415;p55"/>
          <p:cNvSpPr txBox="1"/>
          <p:nvPr/>
        </p:nvSpPr>
        <p:spPr>
          <a:xfrm>
            <a:off x="6769950" y="253641"/>
            <a:ext cx="4077575" cy="2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Civil Unrest and Protests</a:t>
            </a:r>
            <a:endParaRPr sz="3600" b="1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418" name="Google Shape;418;p55"/>
          <p:cNvSpPr txBox="1"/>
          <p:nvPr/>
        </p:nvSpPr>
        <p:spPr>
          <a:xfrm>
            <a:off x="6769950" y="2282500"/>
            <a:ext cx="4353000" cy="3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Avoid direct violence or potential situations.</a:t>
            </a:r>
            <a:endParaRPr sz="2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Stay clear of any protests or signs of civil unrest.</a:t>
            </a:r>
            <a:endParaRPr sz="2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aware of any anti-American sentiment.</a:t>
            </a:r>
            <a:endParaRPr sz="20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8" name="Google Shape;417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4309" y="4265977"/>
            <a:ext cx="4077575" cy="2297485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5A5B101C-5E63-4949-A029-3DC30C880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09" y="984574"/>
            <a:ext cx="4057742" cy="305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3" name="Google Shape;423;p56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24" name="Google Shape;424;p56"/>
          <p:cNvSpPr txBox="1"/>
          <p:nvPr/>
        </p:nvSpPr>
        <p:spPr>
          <a:xfrm>
            <a:off x="4353636" y="501725"/>
            <a:ext cx="3085614" cy="12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Terrorism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425" name="Google Shape;425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5800" y="1748525"/>
            <a:ext cx="5733694" cy="43053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26" name="Google Shape;426;p56"/>
          <p:cNvSpPr txBox="1"/>
          <p:nvPr/>
        </p:nvSpPr>
        <p:spPr>
          <a:xfrm>
            <a:off x="7109125" y="1918375"/>
            <a:ext cx="3940200" cy="44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Follow alert systems - STEP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Avoid transportation peak times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aware of potential targets:    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5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Calibri"/>
              <a:buNone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  government buildings,  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5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Calibri"/>
              <a:buNone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  iconic locations, hotels,   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5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Calibri"/>
              <a:buNone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  restaurants, large crowds, 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5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Calibri"/>
              <a:buNone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  tourist venues, etc.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See something unusual? – Say something to your director, local authorities.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1" name="Google Shape;431;p57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32" name="Google Shape;432;p57"/>
          <p:cNvSpPr txBox="1"/>
          <p:nvPr/>
        </p:nvSpPr>
        <p:spPr>
          <a:xfrm>
            <a:off x="2245350" y="480775"/>
            <a:ext cx="7701300" cy="17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Photography Sensitivities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433" name="Google Shape;433;p57"/>
          <p:cNvSpPr txBox="1"/>
          <p:nvPr/>
        </p:nvSpPr>
        <p:spPr>
          <a:xfrm>
            <a:off x="6242025" y="1810575"/>
            <a:ext cx="4305000" cy="33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Don’t take pictures of government, police, military, and possibly religious sites.</a:t>
            </a:r>
            <a:b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If in doubt, ask for permission first.</a:t>
            </a:r>
            <a:endParaRPr sz="180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Don’t just take, give back! Show your subjects pictures of themselves, do something for them.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434" name="Google Shape;434;p57"/>
          <p:cNvSpPr txBox="1"/>
          <p:nvPr/>
        </p:nvSpPr>
        <p:spPr>
          <a:xfrm>
            <a:off x="961450" y="1810575"/>
            <a:ext cx="4522200" cy="222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informed of local customs and religions.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Get involved and participate with your subjects before the camera comes out.</a:t>
            </a:r>
            <a:b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Calibri"/>
              <a:buNone/>
            </a:pPr>
            <a:endParaRPr sz="1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891894A-AFD0-4C2E-AEB2-80B2FCADE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750" y="3954066"/>
            <a:ext cx="3635599" cy="273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0" name="Google Shape;440;p58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41" name="Google Shape;441;p58"/>
          <p:cNvSpPr txBox="1"/>
          <p:nvPr/>
        </p:nvSpPr>
        <p:spPr>
          <a:xfrm>
            <a:off x="-712785" y="514379"/>
            <a:ext cx="7701300" cy="17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 dirty="0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Religious Sensitivities</a:t>
            </a:r>
            <a:endParaRPr sz="3600" b="1" i="0" u="none" strike="noStrike" cap="none" dirty="0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442" name="Google Shape;442;p58"/>
          <p:cNvSpPr txBox="1"/>
          <p:nvPr/>
        </p:nvSpPr>
        <p:spPr>
          <a:xfrm>
            <a:off x="629265" y="1856868"/>
            <a:ext cx="5017200" cy="4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informed and sensitive to local customs and religions.</a:t>
            </a:r>
            <a:endParaRPr sz="2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Libre Baskerville"/>
              <a:buChar char="●"/>
            </a:pPr>
            <a:r>
              <a:rPr lang="en-US" sz="2000" b="0" i="0" u="none" strike="noStrike" cap="none" dirty="0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Proselytizing in any way in some countries is taboo or illegal.  In some countries, if a person accepts religious literature, they can be subject to prosecution. </a:t>
            </a:r>
            <a:endParaRPr sz="2000" b="0" i="0" u="none" strike="noStrike" cap="none" dirty="0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Calibri"/>
              <a:buNone/>
            </a:pP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97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Calibri"/>
              <a:buNone/>
            </a:pPr>
            <a:endParaRPr sz="105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3" name="Google Shape;443;p58" descr="https://lh5.googleusercontent.com/FcCecBeublWlvP-2qAKmYGI7DYpglIEO9kizcc9tgx7fECGegvKhiQB-sb02-250xS16lxNiWA7YclpxHH_TEzxuh97Bjd6kYwyeVDnb9r7DzoL-jpLVV53Kgi4X1aP4wD36h-Q9-ew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58098" y="4571999"/>
            <a:ext cx="3352800" cy="198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0DDD16FD-86E3-45F6-A384-232FD1719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778" y="2060725"/>
            <a:ext cx="5447521" cy="404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-300250" y="1066327"/>
            <a:ext cx="7678828" cy="579884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1" i="0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Challenges Ahead of You</a:t>
            </a:r>
            <a:endParaRPr sz="3600" b="1" i="0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81" name="Google Shape;181;p27"/>
          <p:cNvCxnSpPr/>
          <p:nvPr/>
        </p:nvCxnSpPr>
        <p:spPr>
          <a:xfrm rot="10800000" flipH="1">
            <a:off x="0" y="514350"/>
            <a:ext cx="12192000" cy="1143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3005AA-6334-A140-A4CD-1FC0365FD086}"/>
              </a:ext>
            </a:extLst>
          </p:cNvPr>
          <p:cNvSpPr txBox="1"/>
          <p:nvPr/>
        </p:nvSpPr>
        <p:spPr>
          <a:xfrm>
            <a:off x="914398" y="1828799"/>
            <a:ext cx="556828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Travel Stress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Personal security, safety, health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New language/culture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Different schedule/structure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Housing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Food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Transportation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Social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Separation from friends and family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Financial stress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Relationships within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Unplanned stresses back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Academic/internship demands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Changes in individual freedom/autonomy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Perceived lack of confidentiality/privacy</a:t>
            </a:r>
          </a:p>
          <a:p>
            <a:endParaRPr lang="en-US" dirty="0"/>
          </a:p>
        </p:txBody>
      </p:sp>
      <p:pic>
        <p:nvPicPr>
          <p:cNvPr id="4" name="Picture 3" descr="A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36B94C88-B57E-8247-8795-B32AB57EF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784" y="1992572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755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8" name="Google Shape;448;p59"/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49" name="Google Shape;449;p59"/>
          <p:cNvSpPr txBox="1"/>
          <p:nvPr/>
        </p:nvSpPr>
        <p:spPr>
          <a:xfrm>
            <a:off x="1662750" y="156075"/>
            <a:ext cx="8866500" cy="17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>
                <a:solidFill>
                  <a:srgbClr val="1C4587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Residence Security and Fire Safety</a:t>
            </a:r>
            <a:endParaRPr sz="3600" b="1" i="0" u="none" strike="noStrike" cap="none">
              <a:solidFill>
                <a:srgbClr val="1C4587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450" name="Google Shape;450;p59"/>
          <p:cNvSpPr txBox="1"/>
          <p:nvPr/>
        </p:nvSpPr>
        <p:spPr>
          <a:xfrm>
            <a:off x="224925" y="1723050"/>
            <a:ext cx="5351100" cy="48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not open your door to anyone you do not know – including workers.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a perimeter security check.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Do not leave belongings out in the open.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Check for emergency exits / fire escapes.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Consider taking a smoke alarm with you and consider staying no higher than the 3rd floor.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b="0" i="0" u="none" strike="noStrike" cap="none">
                <a:solidFill>
                  <a:srgbClr val="666666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Know local emergency number.</a:t>
            </a:r>
            <a:endParaRPr sz="1800" b="0" i="0" u="none" strike="noStrike" cap="none">
              <a:solidFill>
                <a:srgbClr val="666666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7" name="Google Shape;451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4254" y="1682031"/>
            <a:ext cx="4289336" cy="2565973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</p:pic>
      <p:pic>
        <p:nvPicPr>
          <p:cNvPr id="8" name="Picture 2" descr="Image result for fire safe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254" y="4367112"/>
            <a:ext cx="4289336" cy="214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oogle Shape;398;p53">
            <a:extLst>
              <a:ext uri="{FF2B5EF4-FFF2-40B4-BE49-F238E27FC236}">
                <a16:creationId xmlns:a16="http://schemas.microsoft.com/office/drawing/2014/main" id="{FCEE6F19-867D-D547-94E4-512709E9CA5D}"/>
              </a:ext>
            </a:extLst>
          </p:cNvPr>
          <p:cNvCxnSpPr/>
          <p:nvPr/>
        </p:nvCxnSpPr>
        <p:spPr>
          <a:xfrm rot="10800000" flipH="1">
            <a:off x="0" y="514380"/>
            <a:ext cx="12192000" cy="1140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515225E-C15A-1249-B933-848659CCA29E}"/>
              </a:ext>
            </a:extLst>
          </p:cNvPr>
          <p:cNvSpPr/>
          <p:nvPr/>
        </p:nvSpPr>
        <p:spPr>
          <a:xfrm>
            <a:off x="391242" y="1023028"/>
            <a:ext cx="2539478" cy="675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5000"/>
              </a:lnSpc>
              <a:buClr>
                <a:srgbClr val="1C4587"/>
              </a:buClr>
              <a:buSzPts val="3600"/>
            </a:pP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What now?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F96EEF-98FF-D643-883C-81CDDAC6FEB3}"/>
              </a:ext>
            </a:extLst>
          </p:cNvPr>
          <p:cNvSpPr txBox="1"/>
          <p:nvPr/>
        </p:nvSpPr>
        <p:spPr>
          <a:xfrm>
            <a:off x="391242" y="1791675"/>
            <a:ext cx="5996281" cy="38318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/>
                <a:ea typeface="Libre Baskerville"/>
                <a:cs typeface="Libre Baskerville"/>
                <a:sym typeface="Libre Baskerville"/>
              </a:rPr>
              <a:t>Take control of your own security, safety, and health</a:t>
            </a:r>
          </a:p>
          <a:p>
            <a:pPr marL="457200" lvl="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Visit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  <a:hlinkClick r:id="rId2"/>
              </a:rPr>
              <a:t>www.cdc.gov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 to understand health risks</a:t>
            </a:r>
          </a:p>
          <a:p>
            <a:pPr marL="45720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/>
                <a:ea typeface="Libre Baskerville"/>
                <a:cs typeface="Libre Baskerville"/>
              </a:rPr>
              <a:t>Download the GeoBlue app on your phone</a:t>
            </a:r>
          </a:p>
          <a:p>
            <a:pPr marL="457200" lvl="4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/>
                <a:ea typeface="Libre Baskerville"/>
                <a:cs typeface="Libre Baskerville"/>
              </a:rPr>
              <a:t>Register with GeoBlue once you get your email</a:t>
            </a:r>
          </a:p>
          <a:p>
            <a:pPr marL="45720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/>
                <a:ea typeface="Libre Baskerville"/>
                <a:cs typeface="Libre Baskerville"/>
                <a:sym typeface="Libre Baskerville"/>
              </a:rPr>
              <a:t>Read the GeoBlue flier (in follow-up email)</a:t>
            </a:r>
          </a:p>
          <a:p>
            <a:pPr marL="45720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/>
                <a:ea typeface="Libre Baskerville"/>
                <a:cs typeface="Libre Baskerville"/>
                <a:sym typeface="Libre Baskerville"/>
              </a:rPr>
              <a:t>Learn about applicable risks at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  <a:hlinkClick r:id="rId3"/>
              </a:rPr>
              <a:t>www.travel.state.gov</a:t>
            </a: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45720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Register for STEP at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  <a:hlinkClick r:id="rId3"/>
              </a:rPr>
              <a:t>www.travel.state.gov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 </a:t>
            </a:r>
          </a:p>
          <a:p>
            <a:pPr marL="45720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Read the applicable OSAC CSR </a:t>
            </a:r>
            <a:r>
              <a:rPr lang="en-US" sz="1800" dirty="0">
                <a:solidFill>
                  <a:srgbClr val="666666"/>
                </a:solidFill>
                <a:latin typeface="Cambria"/>
                <a:ea typeface="Libre Baskerville"/>
                <a:cs typeface="Libre Baskerville"/>
                <a:sym typeface="Libre Baskerville"/>
              </a:rPr>
              <a:t>(in follow-up email)</a:t>
            </a: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  <a:p>
            <a:pPr marL="114300" lvl="0">
              <a:lnSpc>
                <a:spcPct val="150000"/>
              </a:lnSpc>
              <a:buClr>
                <a:srgbClr val="666666"/>
              </a:buClr>
              <a:buSzPts val="1800"/>
            </a:pP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DF77BA-9B5D-C546-9FB8-2954D50B7B45}"/>
              </a:ext>
            </a:extLst>
          </p:cNvPr>
          <p:cNvSpPr/>
          <p:nvPr/>
        </p:nvSpPr>
        <p:spPr>
          <a:xfrm>
            <a:off x="6172201" y="1791675"/>
            <a:ext cx="588645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Update ITMS as needed at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  <a:hlinkClick r:id="rId4"/>
              </a:rPr>
              <a:t>www.travelsmart.byu.edu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 </a:t>
            </a:r>
          </a:p>
          <a:p>
            <a:pPr marL="457200" lvl="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Understand BYU’s Sexual Misconduct Policy through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  <a:hlinkClick r:id="rId5"/>
              </a:rPr>
              <a:t>www.titleix.byu.edu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 </a:t>
            </a:r>
          </a:p>
          <a:p>
            <a:pPr marL="457200" lvl="0" indent="-342900">
              <a:lnSpc>
                <a:spcPct val="150000"/>
              </a:lnSpc>
              <a:buClr>
                <a:srgbClr val="666666"/>
              </a:buClr>
              <a:buSzPts val="1800"/>
              <a:buFont typeface="Libre Baskerville"/>
              <a:buChar char="●"/>
            </a:pP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Contact us if you have any questions: 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  <a:hlinkClick r:id="rId6"/>
              </a:rPr>
              <a:t>international_security@byu.edu</a:t>
            </a:r>
            <a:r>
              <a:rPr lang="en-US" sz="1800" dirty="0">
                <a:solidFill>
                  <a:srgbClr val="666666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 / 801-422-5357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106606-C077-D249-BC59-00989ACB0715}"/>
              </a:ext>
            </a:extLst>
          </p:cNvPr>
          <p:cNvSpPr/>
          <p:nvPr/>
        </p:nvSpPr>
        <p:spPr>
          <a:xfrm>
            <a:off x="6096000" y="4737668"/>
            <a:ext cx="2307771" cy="675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buClr>
                <a:srgbClr val="1C4587"/>
              </a:buClr>
              <a:buSzPts val="3600"/>
            </a:pP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Lastly…</a:t>
            </a:r>
          </a:p>
        </p:txBody>
      </p:sp>
    </p:spTree>
    <p:extLst>
      <p:ext uri="{BB962C8B-B14F-4D97-AF65-F5344CB8AC3E}">
        <p14:creationId xmlns:p14="http://schemas.microsoft.com/office/powerpoint/2010/main" val="11537540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yuicomm.org/byuiscroll/wp-content/uploads/sites/7/2015/06/StudyAbroad_KB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29" y="0"/>
            <a:ext cx="10290003" cy="686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8" name="Google Shape;458;p60"/>
          <p:cNvSpPr txBox="1"/>
          <p:nvPr/>
        </p:nvSpPr>
        <p:spPr>
          <a:xfrm>
            <a:off x="1073371" y="3851616"/>
            <a:ext cx="5456918" cy="6889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3600"/>
              <a:buFont typeface="Libre Baskerville"/>
              <a:buNone/>
            </a:pPr>
            <a:r>
              <a:rPr lang="en-US" sz="3600" b="1" i="0" u="none" strike="noStrike" cap="none" dirty="0">
                <a:solidFill>
                  <a:schemeClr val="bg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HAVE A SAFE TRIP!</a:t>
            </a:r>
            <a:endParaRPr lang="en-US" sz="3600" b="1" i="0" u="none" strike="noStrike" cap="none" dirty="0">
              <a:solidFill>
                <a:schemeClr val="bg1"/>
              </a:solidFill>
              <a:latin typeface="Libre Baskerville"/>
              <a:ea typeface="Libre Baskerville"/>
              <a:cs typeface="Libre Baskervill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-1099584" y="1065826"/>
            <a:ext cx="12554465" cy="273016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1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Signs That Someone Might Be Struggling</a:t>
            </a:r>
            <a:endParaRPr sz="3600" b="1" i="0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81" name="Google Shape;181;p27"/>
          <p:cNvCxnSpPr/>
          <p:nvPr/>
        </p:nvCxnSpPr>
        <p:spPr>
          <a:xfrm rot="10800000" flipH="1">
            <a:off x="0" y="514350"/>
            <a:ext cx="12192000" cy="1143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3005AA-6334-A140-A4CD-1FC0365FD086}"/>
              </a:ext>
            </a:extLst>
          </p:cNvPr>
          <p:cNvSpPr txBox="1"/>
          <p:nvPr/>
        </p:nvSpPr>
        <p:spPr>
          <a:xfrm>
            <a:off x="982637" y="1880891"/>
            <a:ext cx="5113363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Excessive anxiety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Incoherent or illogical thoughts or behaviors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Tearfulness or panic in public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History or trauma or mental health concerns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Change in self-confidence or sense of 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Angry outbursts or aggression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Significant changes in weight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Physical ailment with or without medical cause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Social isolation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Significant changes in sleep patterns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Violations of program rules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Poor hygiene or self-care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Excessive sadness or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Poor academic or internship attendance or performance</a:t>
            </a:r>
          </a:p>
          <a:p>
            <a:endParaRPr lang="en-US" dirty="0"/>
          </a:p>
        </p:txBody>
      </p:sp>
      <p:pic>
        <p:nvPicPr>
          <p:cNvPr id="9" name="Picture 8" descr="A person riding a bicycle in front of a building&#10;&#10;Description automatically generated">
            <a:extLst>
              <a:ext uri="{FF2B5EF4-FFF2-40B4-BE49-F238E27FC236}">
                <a16:creationId xmlns:a16="http://schemas.microsoft.com/office/drawing/2014/main" id="{34A9B7D3-F4F3-AE40-AA5A-3644B3E36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5363" y="1879889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61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444309" y="1066327"/>
            <a:ext cx="10191845" cy="131829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1" i="0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Recommended Prevention Strategies</a:t>
            </a:r>
            <a:endParaRPr sz="3600" b="1" i="0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81" name="Google Shape;181;p27"/>
          <p:cNvCxnSpPr/>
          <p:nvPr/>
        </p:nvCxnSpPr>
        <p:spPr>
          <a:xfrm rot="10800000" flipH="1">
            <a:off x="0" y="514350"/>
            <a:ext cx="12192000" cy="1143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3005AA-6334-A140-A4CD-1FC0365FD086}"/>
              </a:ext>
            </a:extLst>
          </p:cNvPr>
          <p:cNvSpPr txBox="1"/>
          <p:nvPr/>
        </p:nvSpPr>
        <p:spPr>
          <a:xfrm>
            <a:off x="444310" y="1659778"/>
            <a:ext cx="670105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Get enough travel supplies of OTC &amp; prescription meds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Consider a pre-departure mental health consultation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Discuss options of phone or video contact with your current provider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Create a wellness travel kit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Make a list of anticipated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Get plenty of rest, nutrition, stay hydrated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Learn about your destinations culture and understand natural cycles of cultural transitions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Balance depression with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Balance anxiety with relaxation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Keep a journal or a blog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Establish regular routines in sleeping, eating, exercise and social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Talk to someone about your concerns or make an appointment with a licensed mental health provider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  <p:pic>
        <p:nvPicPr>
          <p:cNvPr id="6" name="Picture 5" descr="A picture containing outdoor, person, man, board&#10;&#10;Description automatically generated">
            <a:extLst>
              <a:ext uri="{FF2B5EF4-FFF2-40B4-BE49-F238E27FC236}">
                <a16:creationId xmlns:a16="http://schemas.microsoft.com/office/drawing/2014/main" id="{E7ED112E-CC8C-5247-B0A6-12D173498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9462" y="1879889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50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570175" y="1237152"/>
            <a:ext cx="4757005" cy="350067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1" i="0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My Coping Plan</a:t>
            </a:r>
            <a:endParaRPr sz="3600" b="1" i="0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81" name="Google Shape;181;p27"/>
          <p:cNvCxnSpPr/>
          <p:nvPr/>
        </p:nvCxnSpPr>
        <p:spPr>
          <a:xfrm rot="10800000" flipH="1">
            <a:off x="0" y="514350"/>
            <a:ext cx="12192000" cy="1143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3005AA-6334-A140-A4CD-1FC0365FD086}"/>
              </a:ext>
            </a:extLst>
          </p:cNvPr>
          <p:cNvSpPr txBox="1"/>
          <p:nvPr/>
        </p:nvSpPr>
        <p:spPr>
          <a:xfrm>
            <a:off x="1577074" y="2298590"/>
            <a:ext cx="670105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Cambria" panose="02040503050406030204" pitchFamily="18" charset="0"/>
              </a:rPr>
              <a:t>Warning signs _________________________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>
              <a:latin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Cambria" panose="02040503050406030204" pitchFamily="18" charset="0"/>
              </a:rPr>
              <a:t>Coping strategies ______________________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>
              <a:latin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Cambria" panose="02040503050406030204" pitchFamily="18" charset="0"/>
              </a:rPr>
              <a:t>Where I’ll get support _________________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>
              <a:latin typeface="Cambria" panose="02040503050406030204" pitchFamily="18" charset="0"/>
            </a:endParaRPr>
          </a:p>
          <a:p>
            <a:endParaRPr lang="en-US" sz="1800" dirty="0">
              <a:latin typeface="Cambria" panose="02040503050406030204" pitchFamily="18" charset="0"/>
            </a:endParaRPr>
          </a:p>
          <a:p>
            <a:endParaRPr lang="en-US" sz="1800" dirty="0">
              <a:latin typeface="Cambria" panose="02040503050406030204" pitchFamily="18" charset="0"/>
            </a:endParaRPr>
          </a:p>
          <a:p>
            <a:endParaRPr lang="en-US" sz="1800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A person holding a child smiling at the camera&#10;&#10;Description automatically generated">
            <a:extLst>
              <a:ext uri="{FF2B5EF4-FFF2-40B4-BE49-F238E27FC236}">
                <a16:creationId xmlns:a16="http://schemas.microsoft.com/office/drawing/2014/main" id="{5EB74A35-D358-5641-9BAE-DFD7CDD16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5363" y="1879889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394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-210779" y="1406053"/>
            <a:ext cx="4064000" cy="350067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Libre Baskerville"/>
              <a:buNone/>
            </a:pPr>
            <a:r>
              <a:rPr lang="en-US" sz="3600" b="1" i="0" strike="noStrike" cap="none" dirty="0">
                <a:solidFill>
                  <a:srgbClr val="1C4587"/>
                </a:solidFill>
                <a:latin typeface="Cambria" panose="02040503050406030204" pitchFamily="18" charset="0"/>
                <a:ea typeface="Libre Baskerville"/>
                <a:cs typeface="Libre Baskerville"/>
                <a:sym typeface="Libre Baskerville"/>
              </a:rPr>
              <a:t>Resources</a:t>
            </a:r>
            <a:endParaRPr sz="3600" b="1" i="0" strike="noStrike" cap="none" dirty="0">
              <a:solidFill>
                <a:srgbClr val="1C4587"/>
              </a:solidFill>
              <a:latin typeface="Cambria" panose="02040503050406030204" pitchFamily="18" charset="0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81" name="Google Shape;181;p27"/>
          <p:cNvCxnSpPr/>
          <p:nvPr/>
        </p:nvCxnSpPr>
        <p:spPr>
          <a:xfrm rot="10800000" flipH="1">
            <a:off x="0" y="514350"/>
            <a:ext cx="12192000" cy="11430"/>
          </a:xfrm>
          <a:prstGeom prst="straightConnector1">
            <a:avLst/>
          </a:prstGeom>
          <a:noFill/>
          <a:ln w="76200" cap="flat" cmpd="sng">
            <a:solidFill>
              <a:srgbClr val="003B6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3005AA-6334-A140-A4CD-1FC0365FD086}"/>
              </a:ext>
            </a:extLst>
          </p:cNvPr>
          <p:cNvSpPr txBox="1"/>
          <p:nvPr/>
        </p:nvSpPr>
        <p:spPr>
          <a:xfrm>
            <a:off x="656608" y="2167116"/>
            <a:ext cx="67010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Cambria" panose="02040503050406030204" pitchFamily="18" charset="0"/>
              </a:rPr>
              <a:t>Before you leave</a:t>
            </a:r>
          </a:p>
          <a:p>
            <a:endParaRPr lang="en-US" sz="1800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Meet with your healthcare provider at least 6 weeks before departure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Biofeedback Services at CAPS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CAPS walk-in-services or therapy.caps.byu.edu </a:t>
            </a:r>
          </a:p>
          <a:p>
            <a:endParaRPr lang="en-US" sz="1800" dirty="0">
              <a:latin typeface="Cambria" panose="02040503050406030204" pitchFamily="18" charset="0"/>
            </a:endParaRPr>
          </a:p>
          <a:p>
            <a:r>
              <a:rPr lang="en-US" sz="1800" b="1" dirty="0">
                <a:latin typeface="Cambria" panose="02040503050406030204" pitchFamily="18" charset="0"/>
              </a:rPr>
              <a:t>While abroad</a:t>
            </a:r>
          </a:p>
          <a:p>
            <a:endParaRPr lang="en-US" sz="1800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Consulting with your healthcare provider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Consulting with CAPS (Complicated by distance)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mbria" panose="02040503050406030204" pitchFamily="18" charset="0"/>
              </a:rPr>
              <a:t>GeoBlue Global Wellness Assist (Email, text, or GeoBlue app)</a:t>
            </a:r>
          </a:p>
          <a:p>
            <a:pPr lvl="1"/>
            <a:r>
              <a:rPr lang="en-US" sz="1800" dirty="0">
                <a:latin typeface="Cambria" panose="02040503050406030204" pitchFamily="18" charset="0"/>
              </a:rPr>
              <a:t> </a:t>
            </a:r>
            <a:endParaRPr lang="en-US" dirty="0"/>
          </a:p>
        </p:txBody>
      </p:sp>
      <p:pic>
        <p:nvPicPr>
          <p:cNvPr id="5" name="Picture 4" descr="A close up of a stone building that has a bridge in the background&#10;&#10;Description automatically generated">
            <a:extLst>
              <a:ext uri="{FF2B5EF4-FFF2-40B4-BE49-F238E27FC236}">
                <a16:creationId xmlns:a16="http://schemas.microsoft.com/office/drawing/2014/main" id="{E9D20031-FA4A-6F4F-8423-194033B34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087" y="1587219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99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7260</TotalTime>
  <Words>3089</Words>
  <Application>Microsoft Office PowerPoint</Application>
  <PresentationFormat>Widescreen</PresentationFormat>
  <Paragraphs>467</Paragraphs>
  <Slides>52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Office Theme</vt:lpstr>
      <vt:lpstr>Office Theme</vt:lpstr>
      <vt:lpstr>PowerPoint Presentation</vt:lpstr>
      <vt:lpstr>BYU International Security</vt:lpstr>
      <vt:lpstr>BYU's Current International Travel Policy</vt:lpstr>
      <vt:lpstr>What We’re Going to Talk About:</vt:lpstr>
      <vt:lpstr>Challenges Ahead of You</vt:lpstr>
      <vt:lpstr>Signs That Someone Might Be Struggling</vt:lpstr>
      <vt:lpstr>Recommended Prevention Strategies</vt:lpstr>
      <vt:lpstr>My Coping Plan</vt:lpstr>
      <vt:lpstr>Resources</vt:lpstr>
      <vt:lpstr>Online Resources</vt:lpstr>
      <vt:lpstr>PowerPoint Presentation</vt:lpstr>
      <vt:lpstr>travel.state.gov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What to Do for Non-Emergencies</vt:lpstr>
      <vt:lpstr>PowerPoint Presentation</vt:lpstr>
      <vt:lpstr>   What to Do in an Emergency</vt:lpstr>
      <vt:lpstr>   Reimbursement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Cluff</dc:creator>
  <cp:lastModifiedBy>Benjamin Cluff</cp:lastModifiedBy>
  <cp:revision>271</cp:revision>
  <dcterms:modified xsi:type="dcterms:W3CDTF">2023-03-13T22:51:22Z</dcterms:modified>
</cp:coreProperties>
</file>